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6" r:id="rId4"/>
    <p:sldId id="275" r:id="rId5"/>
    <p:sldId id="292" r:id="rId6"/>
    <p:sldId id="289" r:id="rId7"/>
    <p:sldId id="290" r:id="rId8"/>
    <p:sldId id="286" r:id="rId9"/>
    <p:sldId id="283" r:id="rId10"/>
    <p:sldId id="282" r:id="rId11"/>
    <p:sldId id="281" r:id="rId12"/>
    <p:sldId id="277" r:id="rId13"/>
    <p:sldId id="278" r:id="rId14"/>
    <p:sldId id="279" r:id="rId15"/>
    <p:sldId id="287" r:id="rId16"/>
    <p:sldId id="285" r:id="rId17"/>
    <p:sldId id="291" r:id="rId18"/>
    <p:sldId id="26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9" autoAdjust="0"/>
    <p:restoredTop sz="94684" autoAdjust="0"/>
  </p:normalViewPr>
  <p:slideViewPr>
    <p:cSldViewPr>
      <p:cViewPr varScale="1">
        <p:scale>
          <a:sx n="151" d="100"/>
          <a:sy n="151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C7D575-1595-40BB-95AD-DA1E5761B32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E61251-192D-4D4E-8F67-3411D7F52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61251-192D-4D4E-8F67-3411D7F52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6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5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2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3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2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1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2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9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0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2A1E-18AA-425F-B5A3-A7D81C3E786F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71CF-8C2A-4553-B298-5E0EE464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" y="0"/>
            <a:ext cx="91486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87"/>
            <a:ext cx="7467600" cy="10668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Stepped-Frequency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Ice Radar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638800"/>
            <a:ext cx="264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Don Atwood </a:t>
            </a:r>
          </a:p>
        </p:txBody>
      </p:sp>
    </p:spTree>
    <p:extLst>
      <p:ext uri="{BB962C8B-B14F-4D97-AF65-F5344CB8AC3E}">
        <p14:creationId xmlns:p14="http://schemas.microsoft.com/office/powerpoint/2010/main" val="12900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Houghton Experiments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531" y="990600"/>
            <a:ext cx="838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Experiments coordinated with U.S.C.G. breaking ice in  </a:t>
            </a:r>
            <a:r>
              <a:rPr lang="en-US" sz="2000" dirty="0" err="1" smtClean="0"/>
              <a:t>Keweenah</a:t>
            </a:r>
            <a:r>
              <a:rPr lang="en-US" sz="2000" dirty="0" smtClean="0"/>
              <a:t> Waterway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Coast Guard broke the ice and an East wind blew the ice down the waterway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25" y="3109779"/>
            <a:ext cx="3810000" cy="252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2" y="2590800"/>
            <a:ext cx="3921457" cy="356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1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Houghton </a:t>
            </a:r>
            <a:r>
              <a:rPr lang="en-US" sz="3600" b="1" dirty="0" err="1" smtClean="0">
                <a:latin typeface="Arial Narrow" panose="020B0606020202030204" pitchFamily="34" charset="0"/>
              </a:rPr>
              <a:t>Akela</a:t>
            </a:r>
            <a:r>
              <a:rPr lang="en-US" sz="3600" b="1" dirty="0" smtClean="0">
                <a:latin typeface="Arial Narrow" panose="020B0606020202030204" pitchFamily="34" charset="0"/>
              </a:rPr>
              <a:t> Experiments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204" y="1143000"/>
            <a:ext cx="773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07518"/>
              </p:ext>
            </p:extLst>
          </p:nvPr>
        </p:nvGraphicFramePr>
        <p:xfrm>
          <a:off x="716801" y="1828800"/>
          <a:ext cx="7823200" cy="1280160"/>
        </p:xfrm>
        <a:graphic>
          <a:graphicData uri="http://schemas.openxmlformats.org/drawingml/2006/table">
            <a:tbl>
              <a:tblPr/>
              <a:tblGrid>
                <a:gridCol w="889000"/>
                <a:gridCol w="977900"/>
                <a:gridCol w="927100"/>
                <a:gridCol w="1003300"/>
                <a:gridCol w="1016000"/>
                <a:gridCol w="901700"/>
                <a:gridCol w="698500"/>
                <a:gridCol w="14097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 (GHz)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Frequencies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Hopping 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Sweep PRF (Hz)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Range (m)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Resolution (m)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Numscans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glrc_1_2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glrc_2_3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glrc_3_4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glrc_4_5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glrc_5_6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4953000" cy="278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962400" y="1828800"/>
            <a:ext cx="838200" cy="13716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7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Processing of </a:t>
            </a:r>
            <a:r>
              <a:rPr lang="en-US" sz="3600" b="1" dirty="0" err="1" smtClean="0">
                <a:latin typeface="Arial Narrow" panose="020B0606020202030204" pitchFamily="34" charset="0"/>
              </a:rPr>
              <a:t>Akela</a:t>
            </a:r>
            <a:r>
              <a:rPr lang="en-US" sz="3600" b="1" dirty="0" smtClean="0">
                <a:latin typeface="Arial Narrow" panose="020B0606020202030204" pitchFamily="34" charset="0"/>
              </a:rPr>
              <a:t> (Part 2)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04039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Alternative to more typical </a:t>
            </a:r>
            <a:r>
              <a:rPr lang="en-US" sz="2000" b="1" i="1" dirty="0" smtClean="0"/>
              <a:t>Pulse-Pair </a:t>
            </a:r>
            <a:r>
              <a:rPr lang="en-US" sz="2000" b="1" i="1" dirty="0" err="1" smtClean="0"/>
              <a:t>Interferogram</a:t>
            </a:r>
            <a:endParaRPr lang="en-US" sz="2000" b="1" i="1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Interferometric Coherence to </a:t>
            </a:r>
            <a:r>
              <a:rPr lang="en-US" sz="2000" dirty="0" smtClean="0"/>
              <a:t>distinguish between ice and water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 smtClean="0"/>
              <a:t>Interferometric Phase </a:t>
            </a:r>
            <a:r>
              <a:rPr lang="en-US" sz="2000" dirty="0" smtClean="0"/>
              <a:t>to monitor time-evolving velocity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Start with Range-compressed</a:t>
            </a:r>
          </a:p>
          <a:p>
            <a:r>
              <a:rPr lang="en-US" sz="2000" b="1" dirty="0" err="1" smtClean="0"/>
              <a:t>Akela</a:t>
            </a:r>
            <a:r>
              <a:rPr lang="en-US" sz="2000" b="1" dirty="0" smtClean="0"/>
              <a:t>  “image”</a:t>
            </a:r>
          </a:p>
          <a:p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C:\Users\dkatwood\Desktop\Akela Radar\RipCurrent\test05152013_3_3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4863566" cy="364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5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219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Coherent Processing of </a:t>
            </a:r>
            <a:r>
              <a:rPr lang="en-US" sz="3600" b="1" dirty="0" err="1">
                <a:latin typeface="Arial Narrow" panose="020B0606020202030204" pitchFamily="34" charset="0"/>
              </a:rPr>
              <a:t>Akela</a:t>
            </a:r>
            <a:r>
              <a:rPr lang="en-US" sz="3600" b="1" dirty="0">
                <a:latin typeface="Arial Narrow" panose="020B0606020202030204" pitchFamily="34" charset="0"/>
              </a:rPr>
              <a:t> (Part 2)</a:t>
            </a:r>
          </a:p>
        </p:txBody>
      </p:sp>
      <p:grpSp>
        <p:nvGrpSpPr>
          <p:cNvPr id="1031" name="Group 1030"/>
          <p:cNvGrpSpPr/>
          <p:nvPr/>
        </p:nvGrpSpPr>
        <p:grpSpPr>
          <a:xfrm>
            <a:off x="838200" y="1542581"/>
            <a:ext cx="3757219" cy="2147285"/>
            <a:chOff x="838200" y="1542581"/>
            <a:chExt cx="3757219" cy="2147285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3599225" y="1770593"/>
              <a:ext cx="996194" cy="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710381" y="1950912"/>
              <a:ext cx="885038" cy="728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3814543" y="2148774"/>
              <a:ext cx="78087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3938980" y="2333199"/>
              <a:ext cx="656439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038601" y="2502826"/>
              <a:ext cx="556818" cy="1177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4142763" y="2678250"/>
              <a:ext cx="45265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557981" y="1542581"/>
              <a:ext cx="1037438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5" name="Group 1024"/>
            <p:cNvGrpSpPr/>
            <p:nvPr/>
          </p:nvGrpSpPr>
          <p:grpSpPr>
            <a:xfrm>
              <a:off x="838200" y="1542581"/>
              <a:ext cx="3200400" cy="2147285"/>
              <a:chOff x="838200" y="1542581"/>
              <a:chExt cx="3200400" cy="2147285"/>
            </a:xfrm>
          </p:grpSpPr>
          <p:sp>
            <p:nvSpPr>
              <p:cNvPr id="8" name="Parallelogram 7"/>
              <p:cNvSpPr/>
              <p:nvPr/>
            </p:nvSpPr>
            <p:spPr>
              <a:xfrm>
                <a:off x="1371600" y="2678250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Parallelogram 8"/>
              <p:cNvSpPr/>
              <p:nvPr/>
            </p:nvSpPr>
            <p:spPr>
              <a:xfrm>
                <a:off x="1295400" y="2514600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arallelogram 5"/>
              <p:cNvSpPr/>
              <p:nvPr/>
            </p:nvSpPr>
            <p:spPr>
              <a:xfrm>
                <a:off x="1219200" y="2333199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arallelogram 9"/>
              <p:cNvSpPr/>
              <p:nvPr/>
            </p:nvSpPr>
            <p:spPr>
              <a:xfrm>
                <a:off x="1096161" y="2154955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arallelogram 10"/>
              <p:cNvSpPr/>
              <p:nvPr/>
            </p:nvSpPr>
            <p:spPr>
              <a:xfrm>
                <a:off x="990600" y="1958197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>
                <a:off x="914400" y="1745315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/>
              <p:cNvSpPr/>
              <p:nvPr/>
            </p:nvSpPr>
            <p:spPr>
              <a:xfrm>
                <a:off x="838200" y="1542581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1271980" y="3276600"/>
                <a:ext cx="256143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396417" y="3320534"/>
                <a:ext cx="2542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Slow-time Axis</a:t>
                </a:r>
                <a:endParaRPr lang="en-US" dirty="0"/>
              </a:p>
            </p:txBody>
          </p:sp>
        </p:grpSp>
      </p:grpSp>
      <p:sp>
        <p:nvSpPr>
          <p:cNvPr id="1024" name="TextBox 1023"/>
          <p:cNvSpPr txBox="1"/>
          <p:nvPr/>
        </p:nvSpPr>
        <p:spPr>
          <a:xfrm>
            <a:off x="4836952" y="1205729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#1</a:t>
            </a:r>
          </a:p>
          <a:p>
            <a:r>
              <a:rPr lang="en-US" dirty="0" smtClean="0"/>
              <a:t>Create a stack of N complex </a:t>
            </a:r>
            <a:r>
              <a:rPr lang="en-US" dirty="0"/>
              <a:t>(I&amp;Q</a:t>
            </a:r>
            <a:r>
              <a:rPr lang="en-US" dirty="0" smtClean="0"/>
              <a:t>) </a:t>
            </a:r>
            <a:r>
              <a:rPr lang="en-US" dirty="0" err="1" smtClean="0"/>
              <a:t>Akela</a:t>
            </a:r>
            <a:r>
              <a:rPr lang="en-US" dirty="0" smtClean="0"/>
              <a:t> range-compressed “images”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successive layer displaced one frequency sweep to the left.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Third dimension of complex array now represents N sequential time slices </a:t>
            </a:r>
            <a:endParaRPr lang="en-US" dirty="0"/>
          </a:p>
        </p:txBody>
      </p:sp>
      <p:grpSp>
        <p:nvGrpSpPr>
          <p:cNvPr id="1030" name="Group 1029"/>
          <p:cNvGrpSpPr/>
          <p:nvPr/>
        </p:nvGrpSpPr>
        <p:grpSpPr>
          <a:xfrm>
            <a:off x="869655" y="4189502"/>
            <a:ext cx="3200400" cy="2413985"/>
            <a:chOff x="869655" y="4189502"/>
            <a:chExt cx="3200400" cy="2413985"/>
          </a:xfrm>
        </p:grpSpPr>
        <p:grpSp>
          <p:nvGrpSpPr>
            <p:cNvPr id="35" name="Group 34"/>
            <p:cNvGrpSpPr/>
            <p:nvPr/>
          </p:nvGrpSpPr>
          <p:grpSpPr>
            <a:xfrm>
              <a:off x="869655" y="4456202"/>
              <a:ext cx="3200400" cy="2147285"/>
              <a:chOff x="838200" y="1542581"/>
              <a:chExt cx="3200400" cy="2147285"/>
            </a:xfrm>
          </p:grpSpPr>
          <p:sp>
            <p:nvSpPr>
              <p:cNvPr id="36" name="Parallelogram 35"/>
              <p:cNvSpPr/>
              <p:nvPr/>
            </p:nvSpPr>
            <p:spPr>
              <a:xfrm>
                <a:off x="1371600" y="2678250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>
              <a:xfrm>
                <a:off x="1295400" y="2514600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Parallelogram 37"/>
              <p:cNvSpPr/>
              <p:nvPr/>
            </p:nvSpPr>
            <p:spPr>
              <a:xfrm>
                <a:off x="1219200" y="2333199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arallelogram 38"/>
              <p:cNvSpPr/>
              <p:nvPr/>
            </p:nvSpPr>
            <p:spPr>
              <a:xfrm>
                <a:off x="1096161" y="2154955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Parallelogram 39"/>
              <p:cNvSpPr/>
              <p:nvPr/>
            </p:nvSpPr>
            <p:spPr>
              <a:xfrm>
                <a:off x="990600" y="1958197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914400" y="1745315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>
                <a:off x="838200" y="1542581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1271980" y="3276600"/>
                <a:ext cx="256143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396417" y="3320534"/>
                <a:ext cx="2542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Slow-time Axis</a:t>
                </a:r>
                <a:endParaRPr lang="en-US" dirty="0"/>
              </a:p>
            </p:txBody>
          </p:sp>
        </p:grpSp>
        <p:sp>
          <p:nvSpPr>
            <p:cNvPr id="1028" name="Parallelogram 1027"/>
            <p:cNvSpPr/>
            <p:nvPr/>
          </p:nvSpPr>
          <p:spPr>
            <a:xfrm>
              <a:off x="1828800" y="4618127"/>
              <a:ext cx="304800" cy="133350"/>
            </a:xfrm>
            <a:prstGeom prst="parallelogram">
              <a:avLst>
                <a:gd name="adj" fmla="val 721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1981200" y="4189502"/>
              <a:ext cx="10832" cy="5334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Rectangle 1028"/>
          <p:cNvSpPr/>
          <p:nvPr/>
        </p:nvSpPr>
        <p:spPr>
          <a:xfrm>
            <a:off x="4404044" y="3740964"/>
            <a:ext cx="4435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 </a:t>
            </a:r>
            <a:r>
              <a:rPr lang="en-US" b="1" dirty="0" smtClean="0"/>
              <a:t>#2</a:t>
            </a:r>
            <a:endParaRPr lang="en-US" b="1" dirty="0"/>
          </a:p>
          <a:p>
            <a:r>
              <a:rPr lang="en-US" dirty="0" smtClean="0"/>
              <a:t>Drilling up through each pixel, unwrap phase and perform linear regression on phase. </a:t>
            </a:r>
          </a:p>
          <a:p>
            <a:r>
              <a:rPr lang="en-US" dirty="0" smtClean="0"/>
              <a:t>“Slope” is used to compute </a:t>
            </a:r>
            <a:r>
              <a:rPr lang="en-US" b="1" dirty="0" smtClean="0"/>
              <a:t>Instantaneous LOS Speed</a:t>
            </a:r>
          </a:p>
          <a:p>
            <a:endParaRPr lang="en-US" dirty="0" smtClean="0"/>
          </a:p>
          <a:p>
            <a:r>
              <a:rPr lang="en-US" b="1" dirty="0" smtClean="0"/>
              <a:t>Step #3</a:t>
            </a:r>
          </a:p>
          <a:p>
            <a:r>
              <a:rPr lang="en-US" dirty="0" smtClean="0"/>
              <a:t>Use slope to remove phase gradient for each pixel. </a:t>
            </a:r>
          </a:p>
        </p:txBody>
      </p:sp>
    </p:spTree>
    <p:extLst>
      <p:ext uri="{BB962C8B-B14F-4D97-AF65-F5344CB8AC3E}">
        <p14:creationId xmlns:p14="http://schemas.microsoft.com/office/powerpoint/2010/main" val="312246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219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anose="020B0606020202030204" pitchFamily="34" charset="0"/>
              </a:rPr>
              <a:t>Coherent Processing of </a:t>
            </a:r>
            <a:r>
              <a:rPr lang="en-US" sz="3600" b="1" dirty="0" err="1">
                <a:latin typeface="Arial Narrow" panose="020B0606020202030204" pitchFamily="34" charset="0"/>
              </a:rPr>
              <a:t>Akela</a:t>
            </a:r>
            <a:r>
              <a:rPr lang="en-US" sz="3600" b="1" dirty="0">
                <a:latin typeface="Arial Narrow" panose="020B0606020202030204" pitchFamily="34" charset="0"/>
              </a:rPr>
              <a:t> (Part 2)</a:t>
            </a:r>
          </a:p>
        </p:txBody>
      </p:sp>
      <p:grpSp>
        <p:nvGrpSpPr>
          <p:cNvPr id="1030" name="Group 1029"/>
          <p:cNvGrpSpPr/>
          <p:nvPr/>
        </p:nvGrpSpPr>
        <p:grpSpPr>
          <a:xfrm>
            <a:off x="533400" y="1219200"/>
            <a:ext cx="3200400" cy="2413985"/>
            <a:chOff x="869655" y="4189502"/>
            <a:chExt cx="3200400" cy="2413985"/>
          </a:xfrm>
        </p:grpSpPr>
        <p:grpSp>
          <p:nvGrpSpPr>
            <p:cNvPr id="35" name="Group 34"/>
            <p:cNvGrpSpPr/>
            <p:nvPr/>
          </p:nvGrpSpPr>
          <p:grpSpPr>
            <a:xfrm>
              <a:off x="869655" y="4456202"/>
              <a:ext cx="3200400" cy="2147285"/>
              <a:chOff x="838200" y="1542581"/>
              <a:chExt cx="3200400" cy="2147285"/>
            </a:xfrm>
          </p:grpSpPr>
          <p:sp>
            <p:nvSpPr>
              <p:cNvPr id="36" name="Parallelogram 35"/>
              <p:cNvSpPr/>
              <p:nvPr/>
            </p:nvSpPr>
            <p:spPr>
              <a:xfrm>
                <a:off x="1371600" y="2678250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>
              <a:xfrm>
                <a:off x="1295400" y="2514600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Parallelogram 37"/>
              <p:cNvSpPr/>
              <p:nvPr/>
            </p:nvSpPr>
            <p:spPr>
              <a:xfrm>
                <a:off x="1219200" y="2333199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arallelogram 38"/>
              <p:cNvSpPr/>
              <p:nvPr/>
            </p:nvSpPr>
            <p:spPr>
              <a:xfrm>
                <a:off x="1096161" y="2154955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Parallelogram 39"/>
              <p:cNvSpPr/>
              <p:nvPr/>
            </p:nvSpPr>
            <p:spPr>
              <a:xfrm>
                <a:off x="990600" y="1958197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914400" y="1745315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>
                <a:off x="838200" y="1542581"/>
                <a:ext cx="2667000" cy="457200"/>
              </a:xfrm>
              <a:prstGeom prst="parallelogram">
                <a:avLst>
                  <a:gd name="adj" fmla="val 12775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1271980" y="3276600"/>
                <a:ext cx="256143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396417" y="3320534"/>
                <a:ext cx="2542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Slow-time Axis</a:t>
                </a:r>
                <a:endParaRPr lang="en-US" dirty="0"/>
              </a:p>
            </p:txBody>
          </p:sp>
        </p:grpSp>
        <p:sp>
          <p:nvSpPr>
            <p:cNvPr id="1028" name="Parallelogram 1027"/>
            <p:cNvSpPr/>
            <p:nvPr/>
          </p:nvSpPr>
          <p:spPr>
            <a:xfrm>
              <a:off x="1828800" y="4618127"/>
              <a:ext cx="304800" cy="133350"/>
            </a:xfrm>
            <a:prstGeom prst="parallelogram">
              <a:avLst>
                <a:gd name="adj" fmla="val 721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1981200" y="4189502"/>
              <a:ext cx="10832" cy="5334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1028"/>
              <p:cNvSpPr/>
              <p:nvPr/>
            </p:nvSpPr>
            <p:spPr>
              <a:xfrm>
                <a:off x="4343400" y="1235452"/>
                <a:ext cx="3924300" cy="4345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Step #4</a:t>
                </a:r>
                <a:endParaRPr lang="en-US" b="1" dirty="0"/>
              </a:p>
              <a:p>
                <a:r>
                  <a:rPr lang="en-US" dirty="0" smtClean="0"/>
                  <a:t>Using the Multi-temporal stack at each pixel, compute the Coherence to identify water, stationary targets and movers.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dirty="0" smtClean="0"/>
                  <a:t>Step #5</a:t>
                </a:r>
              </a:p>
              <a:p>
                <a:r>
                  <a:rPr lang="en-US" dirty="0" smtClean="0"/>
                  <a:t>Compute a Coherence Mask, for all coherence values less than prescribed threshold (e.g. 0.65) </a:t>
                </a:r>
              </a:p>
            </p:txBody>
          </p:sp>
        </mc:Choice>
        <mc:Fallback xmlns="">
          <p:sp>
            <p:nvSpPr>
              <p:cNvPr id="1029" name="Rectangle 10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235452"/>
                <a:ext cx="3924300" cy="4345100"/>
              </a:xfrm>
              <a:prstGeom prst="rect">
                <a:avLst/>
              </a:prstGeom>
              <a:blipFill rotWithShape="1">
                <a:blip r:embed="rId2"/>
                <a:stretch>
                  <a:fillRect l="-1400" t="-702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90922" y="4088235"/>
            <a:ext cx="2737258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24478" y="4495800"/>
            <a:ext cx="2723975" cy="864066"/>
          </a:xfrm>
          <a:custGeom>
            <a:avLst/>
            <a:gdLst>
              <a:gd name="connsiteX0" fmla="*/ 0 w 2751589"/>
              <a:gd name="connsiteY0" fmla="*/ 864066 h 864066"/>
              <a:gd name="connsiteX1" fmla="*/ 687897 w 2751589"/>
              <a:gd name="connsiteY1" fmla="*/ 755009 h 864066"/>
              <a:gd name="connsiteX2" fmla="*/ 855677 w 2751589"/>
              <a:gd name="connsiteY2" fmla="*/ 696286 h 864066"/>
              <a:gd name="connsiteX3" fmla="*/ 889233 w 2751589"/>
              <a:gd name="connsiteY3" fmla="*/ 746620 h 864066"/>
              <a:gd name="connsiteX4" fmla="*/ 989901 w 2751589"/>
              <a:gd name="connsiteY4" fmla="*/ 780176 h 864066"/>
              <a:gd name="connsiteX5" fmla="*/ 1149292 w 2751589"/>
              <a:gd name="connsiteY5" fmla="*/ 780176 h 864066"/>
              <a:gd name="connsiteX6" fmla="*/ 1375795 w 2751589"/>
              <a:gd name="connsiteY6" fmla="*/ 822121 h 864066"/>
              <a:gd name="connsiteX7" fmla="*/ 1577130 w 2751589"/>
              <a:gd name="connsiteY7" fmla="*/ 838899 h 864066"/>
              <a:gd name="connsiteX8" fmla="*/ 1719743 w 2751589"/>
              <a:gd name="connsiteY8" fmla="*/ 805343 h 864066"/>
              <a:gd name="connsiteX9" fmla="*/ 1937857 w 2751589"/>
              <a:gd name="connsiteY9" fmla="*/ 713064 h 864066"/>
              <a:gd name="connsiteX10" fmla="*/ 2231472 w 2751589"/>
              <a:gd name="connsiteY10" fmla="*/ 587229 h 864066"/>
              <a:gd name="connsiteX11" fmla="*/ 2449585 w 2751589"/>
              <a:gd name="connsiteY11" fmla="*/ 587229 h 864066"/>
              <a:gd name="connsiteX12" fmla="*/ 2592198 w 2751589"/>
              <a:gd name="connsiteY12" fmla="*/ 486561 h 864066"/>
              <a:gd name="connsiteX13" fmla="*/ 2743200 w 2751589"/>
              <a:gd name="connsiteY13" fmla="*/ 453006 h 864066"/>
              <a:gd name="connsiteX14" fmla="*/ 2751589 w 2751589"/>
              <a:gd name="connsiteY14" fmla="*/ 0 h 864066"/>
              <a:gd name="connsiteX15" fmla="*/ 8389 w 2751589"/>
              <a:gd name="connsiteY15" fmla="*/ 41945 h 864066"/>
              <a:gd name="connsiteX16" fmla="*/ 0 w 2751589"/>
              <a:gd name="connsiteY16" fmla="*/ 864066 h 86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1589" h="864066">
                <a:moveTo>
                  <a:pt x="0" y="864066"/>
                </a:moveTo>
                <a:lnTo>
                  <a:pt x="687897" y="755009"/>
                </a:lnTo>
                <a:lnTo>
                  <a:pt x="855677" y="696286"/>
                </a:lnTo>
                <a:lnTo>
                  <a:pt x="889233" y="746620"/>
                </a:lnTo>
                <a:lnTo>
                  <a:pt x="989901" y="780176"/>
                </a:lnTo>
                <a:lnTo>
                  <a:pt x="1149292" y="780176"/>
                </a:lnTo>
                <a:lnTo>
                  <a:pt x="1375795" y="822121"/>
                </a:lnTo>
                <a:lnTo>
                  <a:pt x="1577130" y="838899"/>
                </a:lnTo>
                <a:lnTo>
                  <a:pt x="1719743" y="805343"/>
                </a:lnTo>
                <a:lnTo>
                  <a:pt x="1937857" y="713064"/>
                </a:lnTo>
                <a:lnTo>
                  <a:pt x="2231472" y="587229"/>
                </a:lnTo>
                <a:lnTo>
                  <a:pt x="2449585" y="587229"/>
                </a:lnTo>
                <a:lnTo>
                  <a:pt x="2592198" y="486561"/>
                </a:lnTo>
                <a:lnTo>
                  <a:pt x="2743200" y="453006"/>
                </a:lnTo>
                <a:lnTo>
                  <a:pt x="2751589" y="0"/>
                </a:lnTo>
                <a:lnTo>
                  <a:pt x="8389" y="41945"/>
                </a:lnTo>
                <a:cubicBezTo>
                  <a:pt x="11185" y="321578"/>
                  <a:pt x="13982" y="601211"/>
                  <a:pt x="0" y="86406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92760" y="3890394"/>
            <a:ext cx="0" cy="230551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91361" y="6195913"/>
            <a:ext cx="297914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2108" y="6267919"/>
            <a:ext cx="180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Slow-time Axis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20608" y="4915359"/>
            <a:ext cx="96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0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 Narrow" panose="020B0606020202030204" pitchFamily="34" charset="0"/>
              </a:rPr>
              <a:t>Akela</a:t>
            </a:r>
            <a:r>
              <a:rPr lang="en-US" sz="3600" b="1" dirty="0" smtClean="0">
                <a:latin typeface="Arial Narrow" panose="020B0606020202030204" pitchFamily="34" charset="0"/>
              </a:rPr>
              <a:t> Results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204" y="1143000"/>
            <a:ext cx="773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2246" y="1235333"/>
            <a:ext cx="807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Coherence delineates between water (low coherence) and ice/land (high coherence)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75814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 Narrow" panose="020B0606020202030204" pitchFamily="34" charset="0"/>
              </a:rPr>
              <a:t>Akela</a:t>
            </a:r>
            <a:r>
              <a:rPr lang="en-US" sz="3600" b="1" dirty="0" smtClean="0">
                <a:latin typeface="Arial Narrow" panose="020B0606020202030204" pitchFamily="34" charset="0"/>
              </a:rPr>
              <a:t> Results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204" y="1143000"/>
            <a:ext cx="773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6134281"/>
            <a:ext cx="64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validation: Ice passing GLRC pier was clocked at </a:t>
            </a:r>
            <a:r>
              <a:rPr lang="en-US" dirty="0" smtClean="0">
                <a:solidFill>
                  <a:srgbClr val="FF0000"/>
                </a:solidFill>
              </a:rPr>
              <a:t>~</a:t>
            </a:r>
            <a:r>
              <a:rPr lang="en-US" b="1" dirty="0" smtClean="0">
                <a:solidFill>
                  <a:srgbClr val="FF0000"/>
                </a:solidFill>
              </a:rPr>
              <a:t>4 cm/sec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9301" y="1144398"/>
                <a:ext cx="84582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Coherence mask set at </a:t>
                </a:r>
                <a14:m>
                  <m:oMath xmlns:m="http://schemas.openxmlformats.org/officeDocument/2006/math" xmlns="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 0.65 </a:t>
                </a:r>
                <a:r>
                  <a:rPr lang="en-US" dirty="0" smtClean="0"/>
                  <a:t>to remove water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 Phase slope from linear regression used to compute LOS speeds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01" y="1144398"/>
                <a:ext cx="8458200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505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68" y="1905244"/>
            <a:ext cx="5768829" cy="42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4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 Narrow" panose="020B0606020202030204" pitchFamily="34" charset="0"/>
              </a:rPr>
              <a:t>Akela</a:t>
            </a:r>
            <a:r>
              <a:rPr lang="en-US" sz="3600" b="1" dirty="0" smtClean="0">
                <a:latin typeface="Arial Narrow" panose="020B0606020202030204" pitchFamily="34" charset="0"/>
              </a:rPr>
              <a:t> Results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204" y="1143000"/>
            <a:ext cx="773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2801" y="5181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Coherence and Speed results for data taken at later time (with increasing  ice coverage spanning the waterway)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3816"/>
            <a:ext cx="4647502" cy="3485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92" y="1663816"/>
            <a:ext cx="4647501" cy="348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9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Conclusions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8268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664" y="1676400"/>
            <a:ext cx="7989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Akela</a:t>
            </a:r>
            <a:r>
              <a:rPr lang="en-US" dirty="0" smtClean="0"/>
              <a:t> Radar is well-suited for short-range applications (such as the Waterway), but low PRF may limit longer range applications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</a:t>
            </a:r>
            <a:r>
              <a:rPr lang="en-US" dirty="0" err="1" smtClean="0"/>
              <a:t>Akela</a:t>
            </a:r>
            <a:r>
              <a:rPr lang="en-US" dirty="0" smtClean="0"/>
              <a:t> application in the Arctic would require weatherization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Interferometry provides an alternative approach to Real-aperture Radar, providing the means to both identify non-water targets and characterize the speed of movers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1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696200" cy="838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  <a:ea typeface="+mn-ea"/>
                <a:cs typeface="+mn-cs"/>
              </a:rPr>
              <a:t>“Ice Radar” IR&amp;D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7696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Goal: Investigate the use of radar systems for identifying and characterizing the motion of ice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Use </a:t>
            </a:r>
            <a:r>
              <a:rPr lang="en-US" sz="2000" b="1" dirty="0" err="1" smtClean="0"/>
              <a:t>Akela</a:t>
            </a:r>
            <a:r>
              <a:rPr lang="en-US" sz="2000" b="1" dirty="0" smtClean="0"/>
              <a:t> stepped-frequency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Employ </a:t>
            </a:r>
            <a:r>
              <a:rPr lang="en-US" sz="2000" b="1" dirty="0" err="1" smtClean="0"/>
              <a:t>interferometric</a:t>
            </a:r>
            <a:r>
              <a:rPr lang="en-US" sz="2000" b="1" dirty="0" smtClean="0"/>
              <a:t> coherence to identify ice, land, and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Use phase to determine ice velocity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Two experiments conducted: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4 April : Grand Haven Harbor Entrance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4-7 May : </a:t>
            </a:r>
            <a:r>
              <a:rPr lang="en-US" sz="2000" b="1" dirty="0" err="1" smtClean="0"/>
              <a:t>Keweenah</a:t>
            </a:r>
            <a:r>
              <a:rPr lang="en-US" sz="2000" b="1" dirty="0" smtClean="0"/>
              <a:t> Waterway, Houghton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20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ial Narrow" panose="020B0606020202030204" pitchFamily="34" charset="0"/>
              </a:rPr>
              <a:t>Akela</a:t>
            </a:r>
            <a:r>
              <a:rPr lang="en-US" sz="3600" b="1" dirty="0" smtClean="0">
                <a:latin typeface="Arial Narrow" panose="020B0606020202030204" pitchFamily="34" charset="0"/>
              </a:rPr>
              <a:t> </a:t>
            </a:r>
            <a:r>
              <a:rPr lang="en-US" sz="3600" b="1" dirty="0">
                <a:latin typeface="Arial Narrow" panose="020B0606020202030204" pitchFamily="34" charset="0"/>
              </a:rPr>
              <a:t>RF Vector Signal Generator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4261" y="1219200"/>
            <a:ext cx="459474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000" b="1" dirty="0" smtClean="0"/>
              <a:t>Emission</a:t>
            </a:r>
            <a:r>
              <a:rPr lang="en-US" sz="2000" dirty="0" smtClean="0"/>
              <a:t> </a:t>
            </a:r>
            <a:r>
              <a:rPr lang="en-US" sz="2000" dirty="0"/>
              <a:t>– Stepped Frequency Continuous Wave (SFCW)</a:t>
            </a:r>
          </a:p>
          <a:p>
            <a:r>
              <a:rPr lang="en-US" sz="2000" b="1" dirty="0"/>
              <a:t>Frequency Range </a:t>
            </a:r>
            <a:r>
              <a:rPr lang="en-US" sz="2000" dirty="0"/>
              <a:t>– 500 </a:t>
            </a:r>
            <a:r>
              <a:rPr lang="en-US" sz="2000" dirty="0" smtClean="0"/>
              <a:t>MHz to 6 GHz </a:t>
            </a:r>
            <a:r>
              <a:rPr lang="en-US" sz="2000" b="1" dirty="0" smtClean="0"/>
              <a:t>Frequency </a:t>
            </a:r>
            <a:r>
              <a:rPr lang="en-US" sz="2000" b="1" dirty="0"/>
              <a:t>Hopping Rate </a:t>
            </a:r>
            <a:r>
              <a:rPr lang="en-US" sz="2000" dirty="0"/>
              <a:t>– 14 user selectable options, 20 to 90,000 per second</a:t>
            </a:r>
          </a:p>
          <a:p>
            <a:r>
              <a:rPr lang="en-US" sz="2000" b="1" dirty="0"/>
              <a:t>Power Input </a:t>
            </a:r>
            <a:r>
              <a:rPr lang="en-US" sz="2000" dirty="0"/>
              <a:t>– 12 watts nominal</a:t>
            </a:r>
          </a:p>
          <a:p>
            <a:r>
              <a:rPr lang="en-US" sz="2000" b="1" dirty="0"/>
              <a:t>Power Output </a:t>
            </a:r>
            <a:r>
              <a:rPr lang="en-US" sz="2000" dirty="0"/>
              <a:t>– 17 </a:t>
            </a:r>
            <a:r>
              <a:rPr lang="en-US" sz="2000" dirty="0" err="1"/>
              <a:t>dBm</a:t>
            </a:r>
            <a:r>
              <a:rPr lang="en-US" sz="2000" dirty="0"/>
              <a:t> nominal</a:t>
            </a:r>
          </a:p>
          <a:p>
            <a:r>
              <a:rPr lang="en-US" sz="2000" b="1" dirty="0"/>
              <a:t>Size</a:t>
            </a:r>
            <a:r>
              <a:rPr lang="en-US" sz="2000" dirty="0"/>
              <a:t> – 4.25″ x 7.5″ x 1.5″, 1.1 </a:t>
            </a:r>
            <a:r>
              <a:rPr lang="en-US" sz="2000" dirty="0" err="1"/>
              <a:t>lbs</a:t>
            </a:r>
            <a:endParaRPr lang="en-US" sz="2000" dirty="0"/>
          </a:p>
          <a:p>
            <a:r>
              <a:rPr lang="en-US" sz="2000" b="1" dirty="0" smtClean="0"/>
              <a:t>Communications </a:t>
            </a:r>
            <a:r>
              <a:rPr lang="en-US" sz="2000" b="1" dirty="0"/>
              <a:t>Interface </a:t>
            </a:r>
            <a:r>
              <a:rPr lang="en-US" sz="2000" dirty="0"/>
              <a:t>– 10/100 Base T Ethernet</a:t>
            </a:r>
          </a:p>
          <a:p>
            <a:r>
              <a:rPr lang="en-US" sz="2000" b="1" dirty="0"/>
              <a:t>Software Interface </a:t>
            </a:r>
            <a:r>
              <a:rPr lang="en-US" sz="2000" dirty="0"/>
              <a:t>– LabVIEW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://www.akelainc.com/wp-content/uploads/2011/06/akela_vector_signal_gener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2133600"/>
            <a:ext cx="4264025" cy="23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55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Grand Haven Experiments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675" y="1136085"/>
            <a:ext cx="77383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Grand Haven (on shore of Lake Michigan)  chosen for availability of near-shore 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Ice present at end of channel and along-shore to south of pier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71" y="2765425"/>
            <a:ext cx="4521200" cy="339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3967771" cy="2975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Images acquired by GoPro camera on Phantom UAV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2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Grand Haven Experiments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735012"/>
            <a:ext cx="77383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Akela</a:t>
            </a:r>
            <a:r>
              <a:rPr lang="en-US" sz="2000" dirty="0" smtClean="0"/>
              <a:t> deployed beach side (Site #2) of jetty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2" y="1600200"/>
            <a:ext cx="7697298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56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Grand Haven </a:t>
            </a:r>
            <a:r>
              <a:rPr lang="en-US" sz="3600" b="1" dirty="0" err="1" smtClean="0">
                <a:latin typeface="Arial Narrow" panose="020B0606020202030204" pitchFamily="34" charset="0"/>
              </a:rPr>
              <a:t>Akela</a:t>
            </a:r>
            <a:r>
              <a:rPr lang="en-US" sz="3600" b="1" dirty="0" smtClean="0">
                <a:latin typeface="Arial Narrow" panose="020B0606020202030204" pitchFamily="34" charset="0"/>
              </a:rPr>
              <a:t> Experiments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204" y="1143000"/>
            <a:ext cx="773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14800"/>
            <a:ext cx="4267200" cy="232292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545946"/>
              </p:ext>
            </p:extLst>
          </p:nvPr>
        </p:nvGraphicFramePr>
        <p:xfrm>
          <a:off x="716801" y="1371600"/>
          <a:ext cx="7823200" cy="2369820"/>
        </p:xfrm>
        <a:graphic>
          <a:graphicData uri="http://schemas.openxmlformats.org/drawingml/2006/table">
            <a:tbl>
              <a:tblPr/>
              <a:tblGrid>
                <a:gridCol w="889000"/>
                <a:gridCol w="977900"/>
                <a:gridCol w="927100"/>
                <a:gridCol w="1003300"/>
                <a:gridCol w="1016000"/>
                <a:gridCol w="901700"/>
                <a:gridCol w="698500"/>
                <a:gridCol w="14097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 (GHz)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Frequencies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Hopping 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Sweep PRF (Hz)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Range (m)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Resolution (m)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Numscans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wideband_girl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narrowband_girl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narrowband_girl2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narrowband_1_2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narrowband_2_3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narrowband_3_4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narrowband_4_5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narrowband_5_6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narrowband_5_6_45k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narrowband_2_2_45k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962400" y="1447800"/>
            <a:ext cx="914400" cy="251013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91200" y="1447800"/>
            <a:ext cx="914400" cy="251013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4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Processing the </a:t>
            </a:r>
            <a:r>
              <a:rPr lang="en-US" sz="3600" b="1" dirty="0" err="1" smtClean="0">
                <a:latin typeface="Arial Narrow" panose="020B0606020202030204" pitchFamily="34" charset="0"/>
              </a:rPr>
              <a:t>Akela</a:t>
            </a:r>
            <a:r>
              <a:rPr lang="en-US" sz="3600" b="1" dirty="0" smtClean="0">
                <a:latin typeface="Arial Narrow" panose="020B0606020202030204" pitchFamily="34" charset="0"/>
              </a:rPr>
              <a:t> Radar (Part 1)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204" y="1143000"/>
            <a:ext cx="773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4398"/>
            <a:ext cx="5328964" cy="3990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204" y="5181600"/>
            <a:ext cx="7738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1D FFT to convert stepped frequency data into </a:t>
            </a:r>
            <a:r>
              <a:rPr lang="en-US" b="1" dirty="0" smtClean="0"/>
              <a:t>Range vs. Slow Time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b="1" dirty="0" smtClean="0"/>
              <a:t>Pulse-pair</a:t>
            </a:r>
            <a:r>
              <a:rPr lang="en-US" dirty="0" smtClean="0"/>
              <a:t> </a:t>
            </a:r>
            <a:r>
              <a:rPr lang="en-US" b="1" dirty="0" err="1" smtClean="0"/>
              <a:t>Interferogram</a:t>
            </a:r>
            <a:endParaRPr lang="en-US" b="1" dirty="0" smtClean="0"/>
          </a:p>
          <a:p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95600" y="2590800"/>
            <a:ext cx="0" cy="23622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48000" y="1143000"/>
            <a:ext cx="0" cy="16764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35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7051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Preliminary </a:t>
            </a:r>
            <a:r>
              <a:rPr lang="en-US" sz="3600" b="1" dirty="0" err="1" smtClean="0">
                <a:latin typeface="Arial Narrow" panose="020B0606020202030204" pitchFamily="34" charset="0"/>
              </a:rPr>
              <a:t>Akela</a:t>
            </a:r>
            <a:r>
              <a:rPr lang="en-US" sz="3600" b="1" dirty="0" smtClean="0">
                <a:latin typeface="Arial Narrow" panose="020B0606020202030204" pitchFamily="34" charset="0"/>
              </a:rPr>
              <a:t> Results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204" y="1143000"/>
            <a:ext cx="773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3437529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4" y="3437529"/>
            <a:ext cx="3779520" cy="2834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204" y="6272169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Interferometric</a:t>
            </a:r>
            <a:r>
              <a:rPr lang="en-US" dirty="0" smtClean="0"/>
              <a:t> Magnitude (left) and Phase (right) for Narrowband_1_2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1" y="381000"/>
            <a:ext cx="2270010" cy="302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1371600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Near-shore ice and “movers” seen in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Constant phase versus slow time indicates stationary targets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small range bins (3-15 cm) and low PRF (3.8 Hz) are ill-suited for velocity estimation.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Rapid motions are not seen in phase.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8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Narrow" panose="020B0606020202030204" pitchFamily="34" charset="0"/>
              </a:rPr>
              <a:t>Houghton Experiments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83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Houghton chosen for availability of moving ice and good working environment atop the Great Lakes Research </a:t>
            </a:r>
            <a:r>
              <a:rPr lang="en-US" sz="2000" dirty="0" smtClean="0"/>
              <a:t>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Akela</a:t>
            </a:r>
            <a:r>
              <a:rPr lang="en-US" sz="2000" dirty="0" smtClean="0"/>
              <a:t> deployed during passage of 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5510580" cy="425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nut 2"/>
          <p:cNvSpPr/>
          <p:nvPr/>
        </p:nvSpPr>
        <p:spPr>
          <a:xfrm>
            <a:off x="3886200" y="4876800"/>
            <a:ext cx="304800" cy="30480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4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886</Words>
  <Application>Microsoft Macintosh PowerPoint</Application>
  <PresentationFormat>On-screen Show (4:3)</PresentationFormat>
  <Paragraphs>309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Stepped-Frequency Ice Radar</vt:lpstr>
      <vt:lpstr>“Ice Radar” IR&amp;D Project</vt:lpstr>
      <vt:lpstr>Akela RF Vector Signal Generator </vt:lpstr>
      <vt:lpstr>Grand Haven Experiments</vt:lpstr>
      <vt:lpstr>Grand Haven Experiments</vt:lpstr>
      <vt:lpstr>Grand Haven Akela Experiments</vt:lpstr>
      <vt:lpstr>Processing the Akela Radar (Part 1)</vt:lpstr>
      <vt:lpstr>Preliminary Akela Results</vt:lpstr>
      <vt:lpstr>Houghton Experiments</vt:lpstr>
      <vt:lpstr>Houghton Experiments</vt:lpstr>
      <vt:lpstr>Houghton Akela Experiments</vt:lpstr>
      <vt:lpstr>Processing of Akela (Part 2)</vt:lpstr>
      <vt:lpstr>Coherent Processing of Akela (Part 2)</vt:lpstr>
      <vt:lpstr>Coherent Processing of Akela (Part 2)</vt:lpstr>
      <vt:lpstr>Akela Results</vt:lpstr>
      <vt:lpstr>Akela Results</vt:lpstr>
      <vt:lpstr>Akela Results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of 9dof Sensors in St. Ignace</dc:title>
  <dc:creator>Donald K. Atwood</dc:creator>
  <cp:lastModifiedBy>Brian Rasmussen</cp:lastModifiedBy>
  <cp:revision>105</cp:revision>
  <cp:lastPrinted>2014-04-16T17:13:18Z</cp:lastPrinted>
  <dcterms:created xsi:type="dcterms:W3CDTF">2014-04-15T17:15:00Z</dcterms:created>
  <dcterms:modified xsi:type="dcterms:W3CDTF">2015-07-21T21:36:59Z</dcterms:modified>
</cp:coreProperties>
</file>