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mp4" ContentType="video/unknown"/>
  <Default Extension="m4v" ContentType="video/unknown"/>
  <Default Extension="vml" ContentType="application/vnd.openxmlformats-officedocument.vmlDrawin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3.bin" ContentType="application/vnd.openxmlformats-officedocument.oleObject"/>
  <Override PartName="/ppt/notesSlides/notesSlide3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6"/>
  </p:notesMasterIdLst>
  <p:sldIdLst>
    <p:sldId id="451" r:id="rId2"/>
    <p:sldId id="467" r:id="rId3"/>
    <p:sldId id="459" r:id="rId4"/>
    <p:sldId id="441" r:id="rId5"/>
    <p:sldId id="412" r:id="rId6"/>
    <p:sldId id="449" r:id="rId7"/>
    <p:sldId id="466" r:id="rId8"/>
    <p:sldId id="417" r:id="rId9"/>
    <p:sldId id="452" r:id="rId10"/>
    <p:sldId id="453" r:id="rId11"/>
    <p:sldId id="418" r:id="rId12"/>
    <p:sldId id="423" r:id="rId13"/>
    <p:sldId id="450" r:id="rId14"/>
    <p:sldId id="424" r:id="rId15"/>
    <p:sldId id="427" r:id="rId16"/>
    <p:sldId id="454" r:id="rId17"/>
    <p:sldId id="455" r:id="rId18"/>
    <p:sldId id="442" r:id="rId19"/>
    <p:sldId id="430" r:id="rId20"/>
    <p:sldId id="456" r:id="rId21"/>
    <p:sldId id="464" r:id="rId22"/>
    <p:sldId id="457" r:id="rId23"/>
    <p:sldId id="458" r:id="rId24"/>
    <p:sldId id="431" r:id="rId25"/>
  </p:sldIdLst>
  <p:sldSz cx="9144000" cy="6858000" type="letter"/>
  <p:notesSz cx="7772400" cy="10058400"/>
  <p:defaultTextStyle>
    <a:defPPr>
      <a:defRPr lang="en-GB"/>
    </a:defPPr>
    <a:lvl1pPr algn="l" defTabSz="182563" rtl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1pPr>
    <a:lvl2pPr marL="742950" indent="-285750" algn="l" defTabSz="182563" rtl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2pPr>
    <a:lvl3pPr marL="1143000" indent="-228600" algn="l" defTabSz="182563" rtl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3pPr>
    <a:lvl4pPr marL="1600200" indent="-228600" algn="l" defTabSz="182563" rtl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4pPr>
    <a:lvl5pPr marL="2057400" indent="-228600" algn="l" defTabSz="182563" rtl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6699CC"/>
    <a:srgbClr val="B3B3B3"/>
    <a:srgbClr val="FF8000"/>
    <a:srgbClr val="FF00FF"/>
    <a:srgbClr val="B84100"/>
    <a:srgbClr val="B84A02"/>
    <a:srgbClr val="B84F00"/>
    <a:srgbClr val="AF4B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92" autoAdjust="0"/>
    <p:restoredTop sz="99488" autoAdjust="0"/>
  </p:normalViewPr>
  <p:slideViewPr>
    <p:cSldViewPr snapToGrid="0">
      <p:cViewPr varScale="1">
        <p:scale>
          <a:sx n="160" d="100"/>
          <a:sy n="160" d="100"/>
        </p:scale>
        <p:origin x="-688" y="-96"/>
      </p:cViewPr>
      <p:guideLst>
        <p:guide orient="horz" pos="2158"/>
        <p:guide pos="2874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1440180" cy="144018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Relationship Id="rId2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wmf"/><Relationship Id="rId5" Type="http://schemas.openxmlformats.org/officeDocument/2006/relationships/image" Target="../media/image24.emf"/><Relationship Id="rId1" Type="http://schemas.openxmlformats.org/officeDocument/2006/relationships/image" Target="../media/image21.wmf"/><Relationship Id="rId2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0263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3000"/>
              </a:lnSpc>
              <a:buClrTx/>
              <a:buFontTx/>
              <a:buNone/>
              <a:tabLst>
                <a:tab pos="0" algn="l"/>
                <a:tab pos="180975" algn="l"/>
                <a:tab pos="363538" algn="l"/>
                <a:tab pos="546100" algn="l"/>
                <a:tab pos="728663" algn="l"/>
                <a:tab pos="911225" algn="l"/>
                <a:tab pos="1093788" algn="l"/>
                <a:tab pos="1276350" algn="l"/>
                <a:tab pos="1458913" algn="l"/>
                <a:tab pos="1641475" algn="l"/>
                <a:tab pos="1824038" algn="l"/>
                <a:tab pos="2006600" algn="l"/>
                <a:tab pos="2189163" algn="l"/>
                <a:tab pos="2371725" algn="l"/>
                <a:tab pos="2554288" algn="l"/>
                <a:tab pos="2736850" algn="l"/>
                <a:tab pos="2919413" algn="l"/>
                <a:tab pos="3101975" algn="l"/>
                <a:tab pos="3284538" algn="l"/>
                <a:tab pos="3467100" algn="l"/>
                <a:tab pos="3649663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026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ClrTx/>
              <a:buFontTx/>
              <a:buNone/>
              <a:tabLst>
                <a:tab pos="0" algn="l"/>
                <a:tab pos="180975" algn="l"/>
                <a:tab pos="363538" algn="l"/>
                <a:tab pos="546100" algn="l"/>
                <a:tab pos="728663" algn="l"/>
                <a:tab pos="911225" algn="l"/>
                <a:tab pos="1093788" algn="l"/>
                <a:tab pos="1276350" algn="l"/>
                <a:tab pos="1458913" algn="l"/>
                <a:tab pos="1641475" algn="l"/>
                <a:tab pos="1824038" algn="l"/>
                <a:tab pos="2006600" algn="l"/>
                <a:tab pos="2189163" algn="l"/>
                <a:tab pos="2371725" algn="l"/>
                <a:tab pos="2554288" algn="l"/>
                <a:tab pos="2736850" algn="l"/>
                <a:tab pos="2919413" algn="l"/>
                <a:tab pos="3101975" algn="l"/>
                <a:tab pos="3284538" algn="l"/>
                <a:tab pos="3467100" algn="l"/>
                <a:tab pos="3649663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0263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3000"/>
              </a:lnSpc>
              <a:buClrTx/>
              <a:buFontTx/>
              <a:buNone/>
              <a:tabLst>
                <a:tab pos="0" algn="l"/>
                <a:tab pos="180975" algn="l"/>
                <a:tab pos="363538" algn="l"/>
                <a:tab pos="546100" algn="l"/>
                <a:tab pos="728663" algn="l"/>
                <a:tab pos="911225" algn="l"/>
                <a:tab pos="1093788" algn="l"/>
                <a:tab pos="1276350" algn="l"/>
                <a:tab pos="1458913" algn="l"/>
                <a:tab pos="1641475" algn="l"/>
                <a:tab pos="1824038" algn="l"/>
                <a:tab pos="2006600" algn="l"/>
                <a:tab pos="2189163" algn="l"/>
                <a:tab pos="2371725" algn="l"/>
                <a:tab pos="2554288" algn="l"/>
                <a:tab pos="2736850" algn="l"/>
                <a:tab pos="2919413" algn="l"/>
                <a:tab pos="3101975" algn="l"/>
                <a:tab pos="3284538" algn="l"/>
                <a:tab pos="3467100" algn="l"/>
                <a:tab pos="3649663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0262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ClrTx/>
              <a:buFontTx/>
              <a:buNone/>
              <a:tabLst>
                <a:tab pos="0" algn="l"/>
                <a:tab pos="180975" algn="l"/>
                <a:tab pos="363538" algn="l"/>
                <a:tab pos="546100" algn="l"/>
                <a:tab pos="728663" algn="l"/>
                <a:tab pos="911225" algn="l"/>
                <a:tab pos="1093788" algn="l"/>
                <a:tab pos="1276350" algn="l"/>
                <a:tab pos="1458913" algn="l"/>
                <a:tab pos="1641475" algn="l"/>
                <a:tab pos="1824038" algn="l"/>
                <a:tab pos="2006600" algn="l"/>
                <a:tab pos="2189163" algn="l"/>
                <a:tab pos="2371725" algn="l"/>
                <a:tab pos="2554288" algn="l"/>
                <a:tab pos="2736850" algn="l"/>
                <a:tab pos="2919413" algn="l"/>
                <a:tab pos="3101975" algn="l"/>
                <a:tab pos="3284538" algn="l"/>
                <a:tab pos="3467100" algn="l"/>
                <a:tab pos="3649663" algn="l"/>
              </a:tabLst>
              <a:defRPr sz="1400">
                <a:solidFill>
                  <a:srgbClr val="000000"/>
                </a:solidFill>
                <a:latin typeface="Times New Roman" charset="0"/>
                <a:cs typeface="Arial" charset="0"/>
              </a:defRPr>
            </a:lvl1pPr>
          </a:lstStyle>
          <a:p>
            <a:pPr>
              <a:defRPr/>
            </a:pPr>
            <a:fld id="{AE560111-8C22-D642-9A9B-F22389F16E7E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45348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825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742950" indent="-285750" algn="l" defTabSz="1825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2pPr>
    <a:lvl3pPr marL="1143000" indent="-228600" algn="l" defTabSz="1825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3pPr>
    <a:lvl4pPr marL="1600200" indent="-228600" algn="l" defTabSz="1825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4pPr>
    <a:lvl5pPr marL="2057400" indent="-228600" algn="l" defTabSz="1825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17 high tides (and 16 low tides total).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7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827795" indent="-318383" eaLnBrk="0" hangingPunct="0">
              <a:defRPr sz="27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273531" indent="-254706" eaLnBrk="0" hangingPunct="0">
              <a:defRPr sz="27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782943" indent="-254706" eaLnBrk="0" hangingPunct="0">
              <a:defRPr sz="27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292355" indent="-254706" eaLnBrk="0" hangingPunct="0">
              <a:defRPr sz="27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801767" indent="-254706" defTabSz="50941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3311180" indent="-254706" defTabSz="50941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820592" indent="-254706" defTabSz="50941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4330004" indent="-254706" defTabSz="50941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8B3B073C-649D-4CEF-8E1E-C4EDBA99D720}" type="slidenum">
              <a:rPr lang="en-US" altLang="en-US" sz="1300"/>
              <a:pPr eaLnBrk="1" hangingPunct="1"/>
              <a:t>10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539056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300" dirty="0">
                <a:latin typeface="Trebuchet MS"/>
                <a:cs typeface="Trebuchet MS"/>
              </a:rPr>
              <a:t>local </a:t>
            </a:r>
            <a:r>
              <a:rPr lang="en-US" altLang="en-US" sz="1300" i="1" dirty="0" err="1">
                <a:latin typeface="Cambria" panose="02040503050406030204" pitchFamily="18" charset="0"/>
                <a:cs typeface="Trebuchet MS"/>
              </a:rPr>
              <a:t>Ecgx</a:t>
            </a:r>
            <a:r>
              <a:rPr lang="en-US" altLang="en-US" sz="1300" dirty="0">
                <a:latin typeface="Trebuchet MS"/>
                <a:cs typeface="Trebuchet MS"/>
              </a:rPr>
              <a:t> is found through a forward differencing scheme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2D45C-B8B4-48D9-B6EE-778F7F3B85A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96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300" dirty="0">
                <a:latin typeface="Trebuchet MS"/>
                <a:cs typeface="Trebuchet MS"/>
              </a:rPr>
              <a:t>local </a:t>
            </a:r>
            <a:r>
              <a:rPr lang="en-US" altLang="en-US" sz="1300" i="1" dirty="0" err="1">
                <a:latin typeface="Cambria" panose="02040503050406030204" pitchFamily="18" charset="0"/>
                <a:cs typeface="Trebuchet MS"/>
              </a:rPr>
              <a:t>Ecgx</a:t>
            </a:r>
            <a:r>
              <a:rPr lang="en-US" altLang="en-US" sz="1300" dirty="0">
                <a:latin typeface="Trebuchet MS"/>
                <a:cs typeface="Trebuchet MS"/>
              </a:rPr>
              <a:t> is found through a forward differencing scheme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2D45C-B8B4-48D9-B6EE-778F7F3B85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96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DF5FE-2592-A942-8F7F-A90AF866EF57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6422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BFBB5-2305-024F-BEFC-479F30DE1883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2403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854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6625" cy="5854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71720-0311-A943-A185-EB9B9E2A71AA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108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318B2-BE7C-2D40-BDDF-B6720044AD9F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3781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B509E-7E9F-3C42-AEB6-A4335B661DD1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5365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5425" cy="4522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4963"/>
            <a:ext cx="4037013" cy="4522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4BE0D-4C17-A94E-8B04-86915ECA14EE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6576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7E56C-FF34-4542-88B2-E70BE99F8A9F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2079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3F4DC-ECFD-CC49-A0A8-D6829536D79F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0685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8C53F-094D-4E48-9108-0DB93DDE5390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82551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6915C-07B8-3F44-9083-3ED6D6F246F9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9157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F8C2E-7C4D-CA43-A036-FDC658702FE1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05753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48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4838" cy="452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5471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6813"/>
            <a:ext cx="2125663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165100">
              <a:buClrTx/>
              <a:buFontTx/>
              <a:buNone/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 sz="1600">
                <a:solidFill>
                  <a:srgbClr val="000000"/>
                </a:solidFill>
                <a:latin typeface="FreeSerif" pitchFamily="16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375" y="6246813"/>
            <a:ext cx="28956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165100">
              <a:buClrTx/>
              <a:buFontTx/>
              <a:buNone/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 sz="1600">
                <a:solidFill>
                  <a:srgbClr val="000000"/>
                </a:solidFill>
                <a:latin typeface="FreeSerif" pitchFamily="16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4788" y="6246813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165100">
              <a:buClrTx/>
              <a:buFontTx/>
              <a:buNone/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 sz="1600">
                <a:solidFill>
                  <a:srgbClr val="000000"/>
                </a:solidFill>
                <a:latin typeface="FreeSerif" charset="0"/>
                <a:cs typeface="Arial" charset="0"/>
              </a:defRPr>
            </a:lvl1pPr>
          </a:lstStyle>
          <a:p>
            <a:pPr>
              <a:defRPr/>
            </a:pPr>
            <a:fld id="{BFE98D6C-8F8E-654C-AEA8-426EC50BA732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651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+mj-lt"/>
          <a:ea typeface="ＭＳ Ｐゴシック" charset="0"/>
          <a:cs typeface="ＭＳ Ｐゴシック" charset="0"/>
        </a:defRPr>
      </a:lvl1pPr>
      <a:lvl2pPr algn="ctr" defTabSz="1651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defTabSz="1651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defTabSz="1651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defTabSz="1651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2324100" indent="-207963" algn="ctr" defTabSz="1651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pitchFamily="34" charset="0"/>
        </a:defRPr>
      </a:lvl6pPr>
      <a:lvl7pPr marL="2781300" indent="-207963" algn="ctr" defTabSz="1651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pitchFamily="34" charset="0"/>
        </a:defRPr>
      </a:lvl7pPr>
      <a:lvl8pPr marL="3238500" indent="-207963" algn="ctr" defTabSz="1651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pitchFamily="34" charset="0"/>
        </a:defRPr>
      </a:lvl8pPr>
      <a:lvl9pPr marL="3695700" indent="-207963" algn="ctr" defTabSz="1651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pitchFamily="34" charset="0"/>
        </a:defRPr>
      </a:lvl9pPr>
    </p:titleStyle>
    <p:bodyStyle>
      <a:lvl1pPr marL="311150" indent="-311150" algn="l" defTabSz="165100" rtl="0" eaLnBrk="0" fontAlgn="base" hangingPunct="0">
        <a:lnSpc>
          <a:spcPct val="93000"/>
        </a:lnSpc>
        <a:spcBef>
          <a:spcPct val="0"/>
        </a:spcBef>
        <a:spcAft>
          <a:spcPts val="1288"/>
        </a:spcAft>
        <a:buClr>
          <a:srgbClr val="000000"/>
        </a:buClr>
        <a:buSzPct val="100000"/>
        <a:buFont typeface="Times New Roman" charset="0"/>
        <a:defRPr sz="2900">
          <a:solidFill>
            <a:srgbClr val="000000"/>
          </a:solidFill>
          <a:latin typeface="+mn-lt"/>
          <a:ea typeface="ＭＳ Ｐゴシック" charset="0"/>
          <a:cs typeface="ＭＳ Ｐゴシック" charset="0"/>
        </a:defRPr>
      </a:lvl1pPr>
      <a:lvl2pPr marL="674688" indent="-260350" algn="l" defTabSz="165100" rtl="0" eaLnBrk="0" fontAlgn="base" hangingPunct="0">
        <a:lnSpc>
          <a:spcPct val="93000"/>
        </a:lnSpc>
        <a:spcBef>
          <a:spcPct val="0"/>
        </a:spcBef>
        <a:spcAft>
          <a:spcPts val="1038"/>
        </a:spcAft>
        <a:buClr>
          <a:srgbClr val="000000"/>
        </a:buClr>
        <a:buSzPct val="100000"/>
        <a:buFont typeface="Times New Roman" charset="0"/>
        <a:defRPr sz="2500">
          <a:solidFill>
            <a:srgbClr val="000000"/>
          </a:solidFill>
          <a:latin typeface="+mn-lt"/>
          <a:ea typeface="ＭＳ Ｐゴシック" charset="0"/>
        </a:defRPr>
      </a:lvl2pPr>
      <a:lvl3pPr marL="1036638" indent="-207963" algn="l" defTabSz="165100" rtl="0" eaLnBrk="0" fontAlgn="base" hangingPunct="0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ＭＳ Ｐゴシック" charset="0"/>
        </a:defRPr>
      </a:lvl3pPr>
      <a:lvl4pPr marL="1450975" indent="-206375" algn="l" defTabSz="165100" rtl="0" eaLnBrk="0" fontAlgn="base" hangingPunct="0">
        <a:lnSpc>
          <a:spcPct val="93000"/>
        </a:lnSpc>
        <a:spcBef>
          <a:spcPct val="0"/>
        </a:spcBef>
        <a:spcAft>
          <a:spcPts val="525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+mn-lt"/>
          <a:ea typeface="ＭＳ Ｐゴシック" charset="0"/>
        </a:defRPr>
      </a:lvl4pPr>
      <a:lvl5pPr marL="1866900" indent="-207963" algn="l" defTabSz="165100" rtl="0" eaLnBrk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+mn-lt"/>
          <a:ea typeface="ＭＳ Ｐゴシック" charset="0"/>
        </a:defRPr>
      </a:lvl5pPr>
      <a:lvl6pPr marL="2324100" indent="-207963" algn="l" defTabSz="165100" rtl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</a:defRPr>
      </a:lvl6pPr>
      <a:lvl7pPr marL="2781300" indent="-207963" algn="l" defTabSz="165100" rtl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</a:defRPr>
      </a:lvl7pPr>
      <a:lvl8pPr marL="3238500" indent="-207963" algn="l" defTabSz="165100" rtl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</a:defRPr>
      </a:lvl8pPr>
      <a:lvl9pPr marL="3695700" indent="-207963" algn="l" defTabSz="165100" rtl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9.emf"/><Relationship Id="rId6" Type="http://schemas.openxmlformats.org/officeDocument/2006/relationships/image" Target="../media/image20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.bin"/><Relationship Id="rId12" Type="http://schemas.openxmlformats.org/officeDocument/2006/relationships/image" Target="../media/image22.emf"/><Relationship Id="rId13" Type="http://schemas.openxmlformats.org/officeDocument/2006/relationships/oleObject" Target="../embeddings/oleObject7.bin"/><Relationship Id="rId14" Type="http://schemas.openxmlformats.org/officeDocument/2006/relationships/image" Target="../media/image23.wmf"/><Relationship Id="rId15" Type="http://schemas.openxmlformats.org/officeDocument/2006/relationships/oleObject" Target="../embeddings/oleObject8.bin"/><Relationship Id="rId16" Type="http://schemas.openxmlformats.org/officeDocument/2006/relationships/image" Target="../media/image24.emf"/><Relationship Id="rId1" Type="http://schemas.openxmlformats.org/officeDocument/2006/relationships/vmlDrawing" Target="../drawings/vmlDrawing3.vml"/><Relationship Id="rId2" Type="http://schemas.microsoft.com/office/2007/relationships/media" Target="../media/media1.mp4"/><Relationship Id="rId3" Type="http://schemas.openxmlformats.org/officeDocument/2006/relationships/video" Target="../media/media1.mp4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3.xml"/><Relationship Id="rId6" Type="http://schemas.openxmlformats.org/officeDocument/2006/relationships/image" Target="../media/image25.png"/><Relationship Id="rId7" Type="http://schemas.openxmlformats.org/officeDocument/2006/relationships/oleObject" Target="../embeddings/oleObject4.bin"/><Relationship Id="rId8" Type="http://schemas.openxmlformats.org/officeDocument/2006/relationships/image" Target="../media/image21.wmf"/><Relationship Id="rId9" Type="http://schemas.openxmlformats.org/officeDocument/2006/relationships/oleObject" Target="../embeddings/oleObject5.bin"/><Relationship Id="rId10" Type="http://schemas.openxmlformats.org/officeDocument/2006/relationships/image" Target="../media/image6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oleObject" Target="../embeddings/oleObject9.bin"/><Relationship Id="rId5" Type="http://schemas.openxmlformats.org/officeDocument/2006/relationships/image" Target="../media/image2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1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oleObject" Target="../embeddings/oleObject10.bin"/><Relationship Id="rId5" Type="http://schemas.openxmlformats.org/officeDocument/2006/relationships/image" Target="../media/image35.emf"/><Relationship Id="rId6" Type="http://schemas.openxmlformats.org/officeDocument/2006/relationships/image" Target="../media/image36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27.png"/><Relationship Id="rId5" Type="http://schemas.openxmlformats.org/officeDocument/2006/relationships/oleObject" Target="../embeddings/oleObject11.bin"/><Relationship Id="rId6" Type="http://schemas.openxmlformats.org/officeDocument/2006/relationships/image" Target="../media/image35.emf"/><Relationship Id="rId7" Type="http://schemas.openxmlformats.org/officeDocument/2006/relationships/image" Target="../media/image38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6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291526" y="1745225"/>
            <a:ext cx="8505233" cy="74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Trebuchet MS" charset="0"/>
                <a:ea typeface="ＭＳ Ｐゴシック" charset="0"/>
                <a:cs typeface="Arial" charset="0"/>
              </a:defRPr>
            </a:lvl1pPr>
            <a:lvl2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2pPr>
            <a:lvl3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3pPr>
            <a:lvl4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4pPr>
            <a:lvl5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5pPr>
            <a:lvl6pPr marL="2514600" indent="-228600" defTabSz="1651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6pPr>
            <a:lvl7pPr marL="2971800" indent="-228600" defTabSz="1651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7pPr>
            <a:lvl8pPr marL="3429000" indent="-228600" defTabSz="1651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8pPr>
            <a:lvl9pPr marL="3886200" indent="-228600" defTabSz="1651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9pPr>
          </a:lstStyle>
          <a:p>
            <a:pPr algn="ctr" eaLnBrk="1">
              <a:lnSpc>
                <a:spcPct val="97000"/>
              </a:lnSpc>
              <a:buClrTx/>
              <a:buFontTx/>
              <a:buNone/>
              <a:defRPr/>
            </a:pPr>
            <a:r>
              <a:rPr lang="es-MX" sz="2500" b="1" dirty="0" smtClean="0">
                <a:solidFill>
                  <a:srgbClr val="292929"/>
                </a:solidFill>
              </a:rPr>
              <a:t>ASSESSMENT OF CROSS-SHORE WAVE TRANSFORMATION BASED ON RADAR OBSERVATIONS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85303" y="5026696"/>
            <a:ext cx="8579660" cy="6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6205" rIns="0" bIns="0">
            <a:spAutoFit/>
          </a:bodyPr>
          <a:lstStyle>
            <a:lvl1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>
                <a:solidFill>
                  <a:schemeClr val="tx1"/>
                </a:solidFill>
                <a:latin typeface="Trebuchet MS" charset="0"/>
                <a:ea typeface="ＭＳ Ｐゴシック" charset="0"/>
                <a:cs typeface="Arial" charset="0"/>
              </a:defRPr>
            </a:lvl1pPr>
            <a:lvl2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2pPr>
            <a:lvl3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3pPr>
            <a:lvl4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4pPr>
            <a:lvl5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5pPr>
            <a:lvl6pPr marL="2514600" indent="-228600" defTabSz="1651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6pPr>
            <a:lvl7pPr marL="2971800" indent="-228600" defTabSz="1651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7pPr>
            <a:lvl8pPr marL="3429000" indent="-228600" defTabSz="1651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8pPr>
            <a:lvl9pPr marL="3886200" indent="-228600" defTabSz="1651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9pPr>
          </a:lstStyle>
          <a:p>
            <a:pPr algn="ctr" eaLnBrk="1">
              <a:spcAft>
                <a:spcPct val="20000"/>
              </a:spcAft>
              <a:buClrTx/>
              <a:buFontTx/>
              <a:buNone/>
              <a:defRPr/>
            </a:pPr>
            <a:r>
              <a:rPr lang="es-ES" dirty="0" err="1">
                <a:solidFill>
                  <a:srgbClr val="292929"/>
                </a:solidFill>
                <a:latin typeface="Trebuchet MS"/>
                <a:cs typeface="Trebuchet MS"/>
              </a:rPr>
              <a:t>Radar Remote Sensing Estimates of Waves and Wave Forcing at a Tidal Inlet, 2015,</a:t>
            </a:r>
          </a:p>
          <a:p>
            <a:pPr algn="ctr" eaLnBrk="1">
              <a:spcAft>
                <a:spcPct val="20000"/>
              </a:spcAft>
              <a:buClrTx/>
              <a:buFontTx/>
              <a:buNone/>
              <a:defRPr/>
            </a:pPr>
            <a:r>
              <a:rPr lang="es-ES" dirty="0" err="1">
                <a:solidFill>
                  <a:srgbClr val="292929"/>
                </a:solidFill>
                <a:latin typeface="Trebuchet MS"/>
                <a:cs typeface="Trebuchet MS"/>
              </a:rPr>
              <a:t> </a:t>
            </a:r>
            <a:r>
              <a:rPr lang="es-ES" i="1" dirty="0" err="1">
                <a:solidFill>
                  <a:srgbClr val="292929"/>
                </a:solidFill>
                <a:latin typeface="Trebuchet MS"/>
                <a:cs typeface="Trebuchet MS"/>
              </a:rPr>
              <a:t>JTech (32)</a:t>
            </a:r>
            <a:r>
              <a:rPr lang="es-ES" dirty="0" err="1">
                <a:solidFill>
                  <a:srgbClr val="292929"/>
                </a:solidFill>
                <a:latin typeface="Trebuchet MS"/>
                <a:cs typeface="Trebuchet MS"/>
              </a:rPr>
              <a:t>, G. Díaz Méndez, M. Haller, B. Raubenheimer, S. Elgar &amp; D. Honegger</a:t>
            </a:r>
            <a:endParaRPr lang="es-ES" i="1" dirty="0" smtClean="0">
              <a:solidFill>
                <a:srgbClr val="292929"/>
              </a:solidFill>
              <a:latin typeface="Trebuchet MS"/>
              <a:cs typeface="Trebuchet MS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838982" y="6613525"/>
            <a:ext cx="5254218" cy="180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>
                <a:solidFill>
                  <a:schemeClr val="tx1"/>
                </a:solidFill>
                <a:latin typeface="Trebuchet MS" charset="0"/>
                <a:ea typeface="ＭＳ Ｐゴシック" charset="0"/>
                <a:cs typeface="Arial" charset="0"/>
              </a:defRPr>
            </a:lvl1pPr>
            <a:lvl2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2pPr>
            <a:lvl3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3pPr>
            <a:lvl4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4pPr>
            <a:lvl5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5pPr>
            <a:lvl6pPr marL="2514600" indent="-228600" defTabSz="1651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6pPr>
            <a:lvl7pPr marL="2971800" indent="-228600" defTabSz="1651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7pPr>
            <a:lvl8pPr marL="3429000" indent="-228600" defTabSz="1651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8pPr>
            <a:lvl9pPr marL="3886200" indent="-228600" defTabSz="1651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9pPr>
          </a:lstStyle>
          <a:p>
            <a:pPr algn="r" eaLnBrk="1">
              <a:lnSpc>
                <a:spcPct val="97000"/>
              </a:lnSpc>
              <a:buClrTx/>
              <a:buFontTx/>
              <a:buNone/>
              <a:defRPr/>
            </a:pPr>
            <a:r>
              <a:rPr lang="es-MX" sz="1200" dirty="0" smtClean="0">
                <a:solidFill>
                  <a:srgbClr val="292929"/>
                </a:solidFill>
                <a:latin typeface="Cambria"/>
                <a:cs typeface="Cambria"/>
              </a:rPr>
              <a:t>SoMAR-3</a:t>
            </a:r>
            <a:r>
              <a:rPr lang="es-MX" sz="1200" dirty="0">
                <a:solidFill>
                  <a:srgbClr val="292929"/>
                </a:solidFill>
                <a:latin typeface="Cambria"/>
                <a:cs typeface="Cambria"/>
              </a:rPr>
              <a:t> </a:t>
            </a:r>
            <a:r>
              <a:rPr lang="es-MX" sz="1200" b="1" dirty="0" smtClean="0">
                <a:solidFill>
                  <a:srgbClr val="400080"/>
                </a:solidFill>
                <a:latin typeface="Cambria"/>
                <a:cs typeface="Cambria"/>
              </a:rPr>
              <a:t>|</a:t>
            </a:r>
            <a:r>
              <a:rPr lang="es-MX" sz="1200" dirty="0" smtClean="0">
                <a:solidFill>
                  <a:srgbClr val="292929"/>
                </a:solidFill>
                <a:latin typeface="Cambria"/>
                <a:cs typeface="Cambria"/>
              </a:rPr>
              <a:t> Applied Physics Laboratory, University of Washington </a:t>
            </a:r>
            <a:r>
              <a:rPr lang="es-MX" sz="1200" b="1" dirty="0" smtClean="0">
                <a:solidFill>
                  <a:srgbClr val="400080"/>
                </a:solidFill>
                <a:latin typeface="Cambria"/>
                <a:cs typeface="Cambria"/>
              </a:rPr>
              <a:t>|</a:t>
            </a:r>
            <a:r>
              <a:rPr lang="es-MX" sz="1200" dirty="0" smtClean="0">
                <a:solidFill>
                  <a:srgbClr val="292929"/>
                </a:solidFill>
                <a:latin typeface="Cambria"/>
                <a:cs typeface="Cambria"/>
              </a:rPr>
              <a:t> July 15, 2015</a:t>
            </a:r>
          </a:p>
        </p:txBody>
      </p:sp>
      <p:pic>
        <p:nvPicPr>
          <p:cNvPr id="5" name="Picture 110" descr="Z:\Windows.Documents\Desktop\ur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8" y="38485"/>
            <a:ext cx="684665" cy="719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6" descr="Z:\Windows.Documents\Desktop\logo-alph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09" y="76968"/>
            <a:ext cx="1615865" cy="61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042904" y="2882921"/>
            <a:ext cx="5053505" cy="31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6205" rIns="0" bIns="0">
            <a:spAutoFit/>
          </a:bodyPr>
          <a:lstStyle>
            <a:lvl1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>
                <a:solidFill>
                  <a:schemeClr val="tx1"/>
                </a:solidFill>
                <a:latin typeface="Trebuchet MS" charset="0"/>
                <a:ea typeface="ＭＳ Ｐゴシック" charset="0"/>
                <a:cs typeface="Arial" charset="0"/>
              </a:defRPr>
            </a:lvl1pPr>
            <a:lvl2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2pPr>
            <a:lvl3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3pPr>
            <a:lvl4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4pPr>
            <a:lvl5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5pPr>
            <a:lvl6pPr marL="2514600" indent="-228600" defTabSz="1651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6pPr>
            <a:lvl7pPr marL="2971800" indent="-228600" defTabSz="1651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7pPr>
            <a:lvl8pPr marL="3429000" indent="-228600" defTabSz="1651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8pPr>
            <a:lvl9pPr marL="3886200" indent="-228600" defTabSz="1651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9pPr>
          </a:lstStyle>
          <a:p>
            <a:pPr eaLnBrk="1">
              <a:spcAft>
                <a:spcPct val="20000"/>
              </a:spcAft>
              <a:buClrTx/>
              <a:buFontTx/>
              <a:buNone/>
              <a:defRPr/>
            </a:pPr>
            <a:r>
              <a:rPr lang="es-ES" sz="2000" dirty="0" err="1">
                <a:solidFill>
                  <a:srgbClr val="292929"/>
                </a:solidFill>
                <a:latin typeface="Cambria"/>
                <a:cs typeface="Cambria"/>
              </a:rPr>
              <a:t>Guillermo M. Díaz Méndez &amp; Merrick C. Haller</a:t>
            </a:r>
            <a:endParaRPr lang="es-ES" sz="2000" i="1" dirty="0" smtClean="0">
              <a:solidFill>
                <a:srgbClr val="292929"/>
              </a:solidFill>
              <a:latin typeface="Cambria"/>
              <a:cs typeface="Cambria"/>
            </a:endParaRPr>
          </a:p>
        </p:txBody>
      </p:sp>
      <p:pic>
        <p:nvPicPr>
          <p:cNvPr id="6" name="Picture 5" descr="cicese_log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8" b="19859"/>
          <a:stretch/>
        </p:blipFill>
        <p:spPr>
          <a:xfrm>
            <a:off x="7935354" y="75759"/>
            <a:ext cx="1120452" cy="71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55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" t="2436" r="7427" b="50434"/>
          <a:stretch/>
        </p:blipFill>
        <p:spPr bwMode="auto">
          <a:xfrm>
            <a:off x="0" y="4167427"/>
            <a:ext cx="9035520" cy="261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80000" y="180000"/>
            <a:ext cx="60497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200" b="1" dirty="0" smtClean="0">
                <a:latin typeface="Trebuchet MS" charset="0"/>
                <a:cs typeface="Trebuchet MS" charset="0"/>
              </a:rPr>
              <a:t>Correlation analysis</a:t>
            </a:r>
            <a:r>
              <a:rPr lang="en-US" sz="2200" dirty="0" smtClean="0">
                <a:latin typeface="Trebuchet MS" charset="0"/>
                <a:cs typeface="Trebuchet MS" charset="0"/>
              </a:rPr>
              <a:t>: </a:t>
            </a:r>
            <a:r>
              <a:rPr lang="en-US" sz="2200" dirty="0" smtClean="0">
                <a:latin typeface="Cambria"/>
                <a:cs typeface="Cambria"/>
              </a:rPr>
              <a:t>NRCS to ocean conditions</a:t>
            </a:r>
            <a:endParaRPr lang="en-US" sz="2200" i="1" dirty="0">
              <a:solidFill>
                <a:schemeClr val="accent6">
                  <a:lumMod val="75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1115821" y="3664750"/>
            <a:ext cx="79188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rPr>
              <a:t>spring tides</a:t>
            </a:r>
            <a:endParaRPr lang="en-US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7712872" y="3664750"/>
            <a:ext cx="7133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rPr>
              <a:t>neap tides</a:t>
            </a:r>
            <a:endParaRPr lang="en-US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9" name="Picture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" t="49680" r="7427" b="3215"/>
          <a:stretch/>
        </p:blipFill>
        <p:spPr bwMode="auto">
          <a:xfrm>
            <a:off x="0" y="1455272"/>
            <a:ext cx="9035520" cy="261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164080" y="1375970"/>
            <a:ext cx="5049519" cy="276999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>
            <a:spAutoFit/>
          </a:bodyPr>
          <a:lstStyle/>
          <a:p>
            <a:pPr marL="6350" algn="ctr"/>
            <a:r>
              <a:rPr lang="en-US" dirty="0" smtClean="0">
                <a:latin typeface="Trebuchet MS"/>
              </a:rPr>
              <a:t>Correlation of </a:t>
            </a:r>
            <a:r>
              <a:rPr lang="en-US" dirty="0">
                <a:latin typeface="Trebuchet MS"/>
              </a:rPr>
              <a:t>p(</a:t>
            </a:r>
            <a:r>
              <a:rPr lang="el-GR" i="1" dirty="0">
                <a:solidFill>
                  <a:srgbClr val="FF0000"/>
                </a:solidFill>
                <a:latin typeface="Trebuchet MS"/>
              </a:rPr>
              <a:t>σ</a:t>
            </a:r>
            <a:r>
              <a:rPr lang="en-US" baseline="30000" dirty="0" err="1" smtClean="0">
                <a:solidFill>
                  <a:srgbClr val="FF0000"/>
                </a:solidFill>
                <a:latin typeface="Trebuchet MS"/>
              </a:rPr>
              <a:t>o</a:t>
            </a:r>
            <a:r>
              <a:rPr lang="en-US" baseline="-25000" dirty="0" err="1">
                <a:solidFill>
                  <a:srgbClr val="FF0000"/>
                </a:solidFill>
                <a:latin typeface="Trebuchet MS"/>
              </a:rPr>
              <a:t>b</a:t>
            </a:r>
            <a:r>
              <a:rPr lang="en-US" baseline="-25000" dirty="0" smtClean="0">
                <a:latin typeface="Trebuchet MS"/>
              </a:rPr>
              <a:t> = -4dB</a:t>
            </a:r>
            <a:r>
              <a:rPr lang="en-US" dirty="0" smtClean="0">
                <a:latin typeface="Trebuchet MS"/>
              </a:rPr>
              <a:t>) </a:t>
            </a:r>
            <a:r>
              <a:rPr lang="en-US" dirty="0" err="1" smtClean="0">
                <a:latin typeface="Trebuchet MS"/>
              </a:rPr>
              <a:t>vs</a:t>
            </a:r>
            <a:r>
              <a:rPr lang="en-US" dirty="0" smtClean="0">
                <a:latin typeface="Trebuchet MS"/>
              </a:rPr>
              <a:t> </a:t>
            </a:r>
            <a:r>
              <a:rPr lang="el-GR" i="1" dirty="0" smtClean="0">
                <a:latin typeface="Trebuchet MS"/>
              </a:rPr>
              <a:t>η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777770"/>
              </p:ext>
            </p:extLst>
          </p:nvPr>
        </p:nvGraphicFramePr>
        <p:xfrm>
          <a:off x="5360070" y="2130017"/>
          <a:ext cx="3253449" cy="741680"/>
        </p:xfrm>
        <a:graphic>
          <a:graphicData uri="http://schemas.openxmlformats.org/drawingml/2006/table">
            <a:tbl>
              <a:tblPr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805449"/>
                <a:gridCol w="612000"/>
                <a:gridCol w="612000"/>
                <a:gridCol w="612000"/>
                <a:gridCol w="612000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i="1" dirty="0" smtClean="0">
                          <a:latin typeface="Trebuchet MS" panose="020B0603020202020204" pitchFamily="34" charset="0"/>
                        </a:rPr>
                        <a:t>R = </a:t>
                      </a:r>
                      <a:endParaRPr lang="en-US" sz="1600" i="1" dirty="0">
                        <a:latin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Trebuchet MS" panose="020B0603020202020204" pitchFamily="34" charset="0"/>
                        </a:rPr>
                        <a:t>0.86</a:t>
                      </a:r>
                      <a:endParaRPr lang="en-US" sz="1600" b="1" dirty="0">
                        <a:solidFill>
                          <a:srgbClr val="0000FF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8000"/>
                          </a:solidFill>
                          <a:latin typeface="Trebuchet MS" panose="020B0603020202020204" pitchFamily="34" charset="0"/>
                        </a:rPr>
                        <a:t>-0.57</a:t>
                      </a:r>
                      <a:endParaRPr lang="en-US" sz="1600" dirty="0">
                        <a:solidFill>
                          <a:srgbClr val="008000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8000"/>
                          </a:solidFill>
                          <a:latin typeface="Trebuchet MS" panose="020B0603020202020204" pitchFamily="34" charset="0"/>
                        </a:rPr>
                        <a:t>-0.67</a:t>
                      </a:r>
                      <a:endParaRPr lang="en-US" sz="1600" dirty="0">
                        <a:solidFill>
                          <a:srgbClr val="FF8000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Trebuchet MS" panose="020B0603020202020204" pitchFamily="34" charset="0"/>
                        </a:rPr>
                        <a:t>0.04</a:t>
                      </a:r>
                      <a:endParaRPr lang="en-US" sz="1600" dirty="0">
                        <a:solidFill>
                          <a:srgbClr val="FF0000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i="1" dirty="0" err="1" smtClean="0">
                          <a:latin typeface="Trebuchet MS" panose="020B0603020202020204" pitchFamily="34" charset="0"/>
                        </a:rPr>
                        <a:t>lag</a:t>
                      </a:r>
                      <a:r>
                        <a:rPr lang="en-US" sz="1600" baseline="-25000" dirty="0" err="1" smtClean="0">
                          <a:latin typeface="Trebuchet MS" panose="020B0603020202020204" pitchFamily="34" charset="0"/>
                        </a:rPr>
                        <a:t>xCorr</a:t>
                      </a:r>
                      <a:r>
                        <a:rPr lang="en-US" sz="1600" baseline="0" dirty="0" smtClean="0">
                          <a:latin typeface="Trebuchet MS" panose="020B0603020202020204" pitchFamily="34" charset="0"/>
                        </a:rPr>
                        <a:t> = </a:t>
                      </a:r>
                      <a:endParaRPr lang="en-US" sz="1600" baseline="0" dirty="0">
                        <a:latin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FF"/>
                          </a:solidFill>
                          <a:latin typeface="Trebuchet MS" panose="020B0603020202020204" pitchFamily="34" charset="0"/>
                        </a:rPr>
                        <a:t>0</a:t>
                      </a:r>
                      <a:endParaRPr lang="en-US" sz="1600" dirty="0">
                        <a:solidFill>
                          <a:srgbClr val="0000FF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8000"/>
                          </a:solidFill>
                          <a:latin typeface="Trebuchet MS" panose="020B0603020202020204" pitchFamily="34" charset="0"/>
                        </a:rPr>
                        <a:t>0</a:t>
                      </a:r>
                      <a:endParaRPr lang="en-US" sz="1600" dirty="0">
                        <a:solidFill>
                          <a:srgbClr val="008000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8000"/>
                          </a:solidFill>
                          <a:latin typeface="Trebuchet MS" panose="020B0603020202020204" pitchFamily="34" charset="0"/>
                        </a:rPr>
                        <a:t>0</a:t>
                      </a:r>
                      <a:endParaRPr lang="en-US" sz="1600" dirty="0">
                        <a:solidFill>
                          <a:srgbClr val="FF8000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Trebuchet MS" panose="020B0603020202020204" pitchFamily="34" charset="0"/>
                        </a:rPr>
                        <a:t>n/s</a:t>
                      </a:r>
                      <a:endParaRPr lang="en-US" sz="1600" dirty="0">
                        <a:solidFill>
                          <a:srgbClr val="FF0000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9751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" r="8195" b="4533"/>
          <a:stretch/>
        </p:blipFill>
        <p:spPr bwMode="auto">
          <a:xfrm>
            <a:off x="76185" y="1137764"/>
            <a:ext cx="6096082" cy="560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50240" y="1073616"/>
            <a:ext cx="5506720" cy="307777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sz="2000" dirty="0" smtClean="0">
                <a:solidFill>
                  <a:srgbClr val="0000FF"/>
                </a:solidFill>
                <a:latin typeface="Cambria"/>
                <a:cs typeface="Cambria"/>
              </a:rPr>
              <a:t>High-</a:t>
            </a:r>
            <a:r>
              <a:rPr lang="en-US" altLang="en-US" sz="2000" dirty="0" smtClean="0">
                <a:latin typeface="Cambria"/>
                <a:cs typeface="Cambria"/>
              </a:rPr>
              <a:t> &amp; </a:t>
            </a:r>
            <a:r>
              <a:rPr lang="en-US" altLang="en-US" sz="2000" dirty="0" smtClean="0">
                <a:solidFill>
                  <a:srgbClr val="33CCCC"/>
                </a:solidFill>
                <a:latin typeface="Cambria"/>
                <a:cs typeface="Cambria"/>
              </a:rPr>
              <a:t>low-</a:t>
            </a:r>
            <a:r>
              <a:rPr lang="en-US" altLang="en-US" sz="2000" dirty="0" smtClean="0">
                <a:latin typeface="Cambria"/>
                <a:cs typeface="Cambria"/>
              </a:rPr>
              <a:t>tide</a:t>
            </a:r>
            <a:r>
              <a:rPr lang="en-US" altLang="en-US" sz="2000" dirty="0" err="1" smtClean="0">
                <a:latin typeface="Cambria"/>
                <a:cs typeface="Cambria"/>
              </a:rPr>
              <a:t>s</a:t>
            </a:r>
            <a:endParaRPr lang="en-US" altLang="en-US" sz="2000" dirty="0">
              <a:latin typeface="Cambria"/>
              <a:cs typeface="Cambria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523608" y="2830824"/>
            <a:ext cx="360000" cy="360000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408793" y="5860610"/>
            <a:ext cx="360000" cy="360000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 rot="8100000">
            <a:off x="5024776" y="3103744"/>
            <a:ext cx="391327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80000" y="180000"/>
            <a:ext cx="51279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200" b="1" dirty="0" smtClean="0">
                <a:latin typeface="Trebuchet MS" charset="0"/>
                <a:cs typeface="Trebuchet MS" charset="0"/>
              </a:rPr>
              <a:t>PDF analysis</a:t>
            </a:r>
            <a:r>
              <a:rPr lang="en-US" sz="2200" dirty="0" smtClean="0">
                <a:latin typeface="Trebuchet MS" charset="0"/>
                <a:cs typeface="Trebuchet MS" charset="0"/>
              </a:rPr>
              <a:t>:</a:t>
            </a:r>
            <a:r>
              <a:rPr lang="en-US" sz="2200" dirty="0" smtClean="0">
                <a:latin typeface="Cambria"/>
                <a:cs typeface="Cambria"/>
              </a:rPr>
              <a:t> high- and low-tide averages</a:t>
            </a:r>
            <a:endParaRPr lang="en-US" sz="2200" dirty="0">
              <a:solidFill>
                <a:schemeClr val="accent6">
                  <a:lumMod val="75000"/>
                </a:schemeClr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678712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9"/>
          <p:cNvSpPr txBox="1">
            <a:spLocks noChangeArrowheads="1"/>
          </p:cNvSpPr>
          <p:nvPr/>
        </p:nvSpPr>
        <p:spPr bwMode="auto">
          <a:xfrm>
            <a:off x="352865" y="1006193"/>
            <a:ext cx="52294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Trebuchet MS" charset="0"/>
                <a:cs typeface="Trebuchet MS" charset="0"/>
              </a:rPr>
              <a:t>Hypothesis</a:t>
            </a:r>
            <a:r>
              <a:rPr lang="en-US" dirty="0">
                <a:latin typeface="Trebuchet MS" charset="0"/>
                <a:cs typeface="Trebuchet MS" charset="0"/>
              </a:rPr>
              <a:t>: </a:t>
            </a:r>
            <a:r>
              <a:rPr lang="en-US" i="1" dirty="0">
                <a:latin typeface="Trebuchet MS" charset="0"/>
                <a:cs typeface="Trebuchet MS" charset="0"/>
              </a:rPr>
              <a:t>σ</a:t>
            </a:r>
            <a:r>
              <a:rPr lang="en-US" baseline="30000" dirty="0">
                <a:latin typeface="Trebuchet MS" charset="0"/>
                <a:cs typeface="Trebuchet MS" charset="0"/>
              </a:rPr>
              <a:t>0</a:t>
            </a:r>
            <a:r>
              <a:rPr lang="en-US" dirty="0">
                <a:latin typeface="Trebuchet MS" charset="0"/>
                <a:cs typeface="Trebuchet MS" charset="0"/>
              </a:rPr>
              <a:t> &gt;= </a:t>
            </a:r>
            <a:r>
              <a:rPr lang="en-US" i="1" dirty="0">
                <a:solidFill>
                  <a:srgbClr val="0000FF"/>
                </a:solidFill>
                <a:latin typeface="Trebuchet MS" charset="0"/>
                <a:cs typeface="Trebuchet MS" charset="0"/>
              </a:rPr>
              <a:t>σ</a:t>
            </a:r>
            <a:r>
              <a:rPr lang="en-US" baseline="30000" dirty="0">
                <a:solidFill>
                  <a:srgbClr val="0000FF"/>
                </a:solidFill>
                <a:latin typeface="Trebuchet MS" charset="0"/>
                <a:cs typeface="Trebuchet MS" charset="0"/>
              </a:rPr>
              <a:t>0</a:t>
            </a:r>
            <a:r>
              <a:rPr lang="en-US" baseline="-25000" dirty="0">
                <a:solidFill>
                  <a:srgbClr val="0000FF"/>
                </a:solidFill>
                <a:latin typeface="Trebuchet MS" charset="0"/>
                <a:cs typeface="Trebuchet MS" charset="0"/>
              </a:rPr>
              <a:t>br</a:t>
            </a:r>
            <a:r>
              <a:rPr lang="en-US" dirty="0">
                <a:solidFill>
                  <a:srgbClr val="000000"/>
                </a:solidFill>
                <a:latin typeface="Trebuchet MS" charset="0"/>
                <a:cs typeface="Trebuchet MS" charset="0"/>
              </a:rPr>
              <a:t> = </a:t>
            </a:r>
            <a:r>
              <a:rPr lang="en-US" altLang="en-US" dirty="0" smtClean="0">
                <a:latin typeface="Trebuchet MS"/>
                <a:cs typeface="Trebuchet MS"/>
              </a:rPr>
              <a:t>active breaking</a:t>
            </a:r>
          </a:p>
          <a:p>
            <a:pPr eaLnBrk="1" hangingPunct="1"/>
            <a:endParaRPr lang="en-US" altLang="en-US" dirty="0" smtClean="0">
              <a:latin typeface="Trebuchet MS"/>
              <a:cs typeface="Trebuchet MS"/>
            </a:endParaRPr>
          </a:p>
          <a:p>
            <a:pPr eaLnBrk="1" hangingPunct="1"/>
            <a:r>
              <a:rPr lang="en-US" altLang="en-US" dirty="0">
                <a:latin typeface="Trebuchet MS"/>
                <a:cs typeface="Trebuchet MS"/>
              </a:rPr>
              <a:t>F</a:t>
            </a:r>
            <a:r>
              <a:rPr lang="en-US" altLang="en-US" dirty="0" smtClean="0">
                <a:latin typeface="Trebuchet MS"/>
                <a:cs typeface="Trebuchet MS"/>
              </a:rPr>
              <a:t>raction of breaking </a:t>
            </a:r>
            <a:r>
              <a:rPr lang="en-US" altLang="en-US" i="1" dirty="0" err="1" smtClean="0">
                <a:latin typeface="Trebuchet MS"/>
                <a:cs typeface="Trebuchet MS"/>
              </a:rPr>
              <a:t>Q</a:t>
            </a:r>
            <a:r>
              <a:rPr lang="en-US" altLang="en-US" i="1" baseline="-25000" dirty="0" err="1" smtClean="0">
                <a:latin typeface="Trebuchet MS"/>
                <a:cs typeface="Trebuchet MS"/>
              </a:rPr>
              <a:t>b</a:t>
            </a:r>
            <a:r>
              <a:rPr lang="en-US" altLang="en-US" dirty="0" err="1" smtClean="0">
                <a:latin typeface="Trebuchet MS"/>
                <a:cs typeface="Trebuchet MS"/>
              </a:rPr>
              <a:t> [</a:t>
            </a:r>
            <a:r>
              <a:rPr lang="en-US" alt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mbria"/>
                <a:cs typeface="Cambria"/>
              </a:rPr>
              <a:t>Keen &amp; Holman 2012</a:t>
            </a:r>
            <a:r>
              <a:rPr lang="en-US" altLang="en-US" dirty="0" err="1" smtClean="0">
                <a:latin typeface="Trebuchet MS"/>
                <a:cs typeface="Trebuchet MS"/>
              </a:rPr>
              <a:t>]</a:t>
            </a:r>
            <a:r>
              <a:rPr lang="en-US" altLang="en-US" dirty="0">
                <a:latin typeface="Trebuchet MS"/>
                <a:cs typeface="Trebuchet MS"/>
              </a:rPr>
              <a:t>:</a:t>
            </a:r>
          </a:p>
        </p:txBody>
      </p:sp>
      <p:sp>
        <p:nvSpPr>
          <p:cNvPr id="83" name="Text Box 15"/>
          <p:cNvSpPr txBox="1">
            <a:spLocks noChangeArrowheads="1"/>
          </p:cNvSpPr>
          <p:nvPr/>
        </p:nvSpPr>
        <p:spPr bwMode="auto">
          <a:xfrm>
            <a:off x="432407" y="4054211"/>
            <a:ext cx="3778878" cy="121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altLang="en-US" sz="1600" i="1" dirty="0" err="1" smtClean="0">
                <a:latin typeface="Cambria"/>
                <a:cs typeface="Cambria"/>
              </a:rPr>
              <a:t>N</a:t>
            </a:r>
            <a:r>
              <a:rPr lang="en-US" altLang="en-US" sz="1600" i="1" baseline="-25000" dirty="0" err="1" smtClean="0">
                <a:latin typeface="Cambria"/>
                <a:cs typeface="Cambria"/>
              </a:rPr>
              <a:t>b</a:t>
            </a:r>
            <a:r>
              <a:rPr lang="en-US" altLang="en-US" sz="1600" dirty="0" smtClean="0">
                <a:latin typeface="Cambria"/>
                <a:cs typeface="Cambria"/>
              </a:rPr>
              <a:t> = total number of breaking waves</a:t>
            </a:r>
          </a:p>
          <a:p>
            <a:pPr>
              <a:spcAft>
                <a:spcPts val="600"/>
              </a:spcAft>
            </a:pPr>
            <a:r>
              <a:rPr lang="en-US" altLang="en-US" sz="1600" i="1" dirty="0" err="1" smtClean="0">
                <a:latin typeface="Cambria"/>
                <a:cs typeface="Cambria"/>
              </a:rPr>
              <a:t>N</a:t>
            </a:r>
            <a:r>
              <a:rPr lang="en-US" altLang="en-US" sz="1600" i="1" baseline="-25000" dirty="0" err="1" smtClean="0">
                <a:latin typeface="Cambria"/>
                <a:cs typeface="Cambria"/>
              </a:rPr>
              <a:t>tot</a:t>
            </a:r>
            <a:r>
              <a:rPr lang="en-US" altLang="en-US" sz="1600" dirty="0" smtClean="0">
                <a:latin typeface="Cambria"/>
                <a:cs typeface="Cambria"/>
              </a:rPr>
              <a:t> = </a:t>
            </a:r>
            <a:r>
              <a:rPr lang="en-US" altLang="en-US" sz="1600" i="1" dirty="0" err="1">
                <a:latin typeface="Cambria"/>
                <a:cs typeface="Cambria"/>
              </a:rPr>
              <a:t>τf</a:t>
            </a:r>
            <a:r>
              <a:rPr lang="en-US" altLang="en-US" sz="1600" i="1" baseline="-25000" dirty="0" err="1">
                <a:latin typeface="Cambria"/>
                <a:cs typeface="Cambria"/>
              </a:rPr>
              <a:t>p</a:t>
            </a:r>
            <a:r>
              <a:rPr lang="en-US" altLang="en-US" sz="1600" dirty="0">
                <a:latin typeface="Cambria"/>
                <a:cs typeface="Cambria"/>
              </a:rPr>
              <a:t> = total number of waves observed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1600" i="1" dirty="0" err="1" smtClean="0">
                <a:latin typeface="Cambria"/>
                <a:cs typeface="Cambria"/>
              </a:rPr>
              <a:t>τ</a:t>
            </a:r>
            <a:r>
              <a:rPr lang="en-US" altLang="en-US" sz="1600" dirty="0" smtClean="0">
                <a:latin typeface="Cambria"/>
                <a:cs typeface="Cambria"/>
              </a:rPr>
              <a:t> = record length ~ 20 min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1600" i="1" dirty="0" err="1" smtClean="0">
                <a:latin typeface="Cambria"/>
                <a:cs typeface="Cambria"/>
              </a:rPr>
              <a:t>f</a:t>
            </a:r>
            <a:r>
              <a:rPr lang="en-US" altLang="en-US" sz="1600" i="1" baseline="-25000" dirty="0" err="1" smtClean="0">
                <a:latin typeface="Cambria"/>
                <a:cs typeface="Cambria"/>
              </a:rPr>
              <a:t>p</a:t>
            </a:r>
            <a:r>
              <a:rPr lang="en-US" altLang="en-US" sz="1600" dirty="0" smtClean="0">
                <a:latin typeface="Cambria"/>
                <a:cs typeface="Cambria"/>
              </a:rPr>
              <a:t> = radar-derived peak frequency</a:t>
            </a:r>
            <a:endParaRPr lang="en-US" altLang="en-US" sz="1600" dirty="0">
              <a:latin typeface="Cambria"/>
              <a:cs typeface="Cambria"/>
            </a:endParaRPr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5475869"/>
              </p:ext>
            </p:extLst>
          </p:nvPr>
        </p:nvGraphicFramePr>
        <p:xfrm>
          <a:off x="876853" y="2616728"/>
          <a:ext cx="182245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56" name="Equation" r:id="rId4" imgW="1168400" imgH="469900" progId="Equation.3">
                  <p:embed/>
                </p:oleObj>
              </mc:Choice>
              <mc:Fallback>
                <p:oleObj name="Equation" r:id="rId4" imgW="11684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6853" y="2616728"/>
                        <a:ext cx="1822450" cy="733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180000" y="180000"/>
            <a:ext cx="76727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200" b="1" dirty="0">
                <a:cs typeface="Trebuchet MS" charset="0"/>
              </a:rPr>
              <a:t>Estimation of </a:t>
            </a:r>
            <a:r>
              <a:rPr lang="en-US" sz="2200" b="1" i="1" dirty="0">
                <a:cs typeface="Trebuchet MS" charset="0"/>
              </a:rPr>
              <a:t>Q</a:t>
            </a:r>
            <a:r>
              <a:rPr lang="en-US" sz="2200" b="1" i="1" baseline="-25000" dirty="0">
                <a:cs typeface="Trebuchet MS" charset="0"/>
              </a:rPr>
              <a:t>b</a:t>
            </a:r>
            <a:r>
              <a:rPr lang="en-US" sz="2200" dirty="0">
                <a:cs typeface="Trebuchet MS" charset="0"/>
              </a:rPr>
              <a:t>: </a:t>
            </a:r>
            <a:r>
              <a:rPr lang="en-US" sz="2200" dirty="0">
                <a:latin typeface="Cambria"/>
                <a:cs typeface="Cambria"/>
              </a:rPr>
              <a:t>b</a:t>
            </a:r>
            <a:r>
              <a:rPr lang="en-US" sz="2200" dirty="0" smtClean="0">
                <a:latin typeface="Cambria"/>
                <a:cs typeface="Cambria"/>
              </a:rPr>
              <a:t>reaking threshold </a:t>
            </a:r>
            <a:r>
              <a:rPr lang="en-US" sz="2200" i="1" dirty="0" smtClean="0">
                <a:solidFill>
                  <a:srgbClr val="0000FF"/>
                </a:solidFill>
                <a:latin typeface="Cambria"/>
                <a:cs typeface="Cambria"/>
              </a:rPr>
              <a:t>σ</a:t>
            </a:r>
            <a:r>
              <a:rPr lang="en-US" sz="2200" baseline="30000" dirty="0" smtClean="0">
                <a:solidFill>
                  <a:srgbClr val="0000FF"/>
                </a:solidFill>
                <a:latin typeface="Cambria"/>
                <a:cs typeface="Cambria"/>
              </a:rPr>
              <a:t>0</a:t>
            </a:r>
            <a:r>
              <a:rPr lang="en-US" sz="2200" baseline="-25000" dirty="0" smtClean="0">
                <a:solidFill>
                  <a:srgbClr val="0000FF"/>
                </a:solidFill>
                <a:latin typeface="Cambria"/>
                <a:cs typeface="Cambria"/>
              </a:rPr>
              <a:t>br</a:t>
            </a:r>
            <a:r>
              <a:rPr lang="en-US" sz="2200" dirty="0" smtClean="0">
                <a:solidFill>
                  <a:srgbClr val="0000FF"/>
                </a:solidFill>
                <a:latin typeface="Cambria"/>
                <a:cs typeface="Cambria"/>
              </a:rPr>
              <a:t> = -4 dB </a:t>
            </a:r>
            <a:r>
              <a:rPr lang="en-US" sz="2200" dirty="0" smtClean="0">
                <a:latin typeface="Cambria"/>
                <a:cs typeface="Cambria"/>
              </a:rPr>
              <a:t>used as filter</a:t>
            </a:r>
            <a:endParaRPr lang="en-US" sz="2200" baseline="-25000" dirty="0">
              <a:solidFill>
                <a:srgbClr val="B84100"/>
              </a:solidFill>
              <a:latin typeface="Cambria"/>
              <a:cs typeface="Cambri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140709" y="1954829"/>
            <a:ext cx="4986678" cy="4847526"/>
            <a:chOff x="4140709" y="1954829"/>
            <a:chExt cx="4986678" cy="4847526"/>
          </a:xfrm>
        </p:grpSpPr>
        <p:pic>
          <p:nvPicPr>
            <p:cNvPr id="13" name="Picture 12" descr="Fig2_white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59" r="51770" b="2570"/>
            <a:stretch/>
          </p:blipFill>
          <p:spPr>
            <a:xfrm>
              <a:off x="4140709" y="1971242"/>
              <a:ext cx="4986678" cy="4828880"/>
            </a:xfrm>
            <a:prstGeom prst="rect">
              <a:avLst/>
            </a:prstGeom>
          </p:spPr>
        </p:pic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5078210" y="2542975"/>
              <a:ext cx="464871" cy="30777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16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1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12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10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10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689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689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689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689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000" dirty="0" smtClean="0">
                  <a:latin typeface="Trebuchet MS" pitchFamily="34" charset="0"/>
                </a:rPr>
                <a:t>Camp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000" dirty="0" smtClean="0">
                  <a:latin typeface="Trebuchet MS" pitchFamily="34" charset="0"/>
                </a:rPr>
                <a:t>Lejeune</a:t>
              </a:r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5003027" y="4912397"/>
              <a:ext cx="408766" cy="30777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16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1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12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10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10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689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689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689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689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000" dirty="0" smtClean="0">
                  <a:latin typeface="Trebuchet MS" pitchFamily="34" charset="0"/>
                </a:rPr>
                <a:t>North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000" dirty="0" smtClean="0">
                  <a:latin typeface="Trebuchet MS" pitchFamily="34" charset="0"/>
                </a:rPr>
                <a:t>Topsail</a:t>
              </a:r>
            </a:p>
          </p:txBody>
        </p:sp>
        <p:sp>
          <p:nvSpPr>
            <p:cNvPr id="16" name="Text Box 6"/>
            <p:cNvSpPr txBox="1">
              <a:spLocks noChangeArrowheads="1"/>
            </p:cNvSpPr>
            <p:nvPr/>
          </p:nvSpPr>
          <p:spPr bwMode="auto">
            <a:xfrm>
              <a:off x="4808638" y="1954829"/>
              <a:ext cx="3619802" cy="215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16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1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12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10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10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689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689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689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689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400" dirty="0" smtClean="0">
                  <a:latin typeface="Cambria"/>
                  <a:cs typeface="Cambria"/>
                </a:rPr>
                <a:t>Radar-derived </a:t>
              </a:r>
              <a:r>
                <a:rPr lang="en-US" altLang="en-US" sz="1400" i="1" dirty="0" err="1" smtClean="0">
                  <a:latin typeface="Cambria"/>
                  <a:cs typeface="Cambria"/>
                </a:rPr>
                <a:t>Q</a:t>
              </a:r>
              <a:r>
                <a:rPr lang="en-US" altLang="en-US" sz="1400" i="1" baseline="-25000" dirty="0" err="1" smtClean="0">
                  <a:latin typeface="Cambria"/>
                  <a:cs typeface="Cambria"/>
                </a:rPr>
                <a:t>b</a:t>
              </a:r>
              <a:r>
                <a:rPr lang="en-US" altLang="en-US" sz="1400" dirty="0" smtClean="0">
                  <a:latin typeface="Cambria"/>
                  <a:cs typeface="Cambria"/>
                </a:rPr>
                <a:t> (10 May 2012 @ 9:30h UTC)</a:t>
              </a:r>
            </a:p>
          </p:txBody>
        </p:sp>
        <p:sp>
          <p:nvSpPr>
            <p:cNvPr id="17" name="TextBox 15"/>
            <p:cNvSpPr txBox="1">
              <a:spLocks noChangeArrowheads="1"/>
            </p:cNvSpPr>
            <p:nvPr/>
          </p:nvSpPr>
          <p:spPr bwMode="auto">
            <a:xfrm>
              <a:off x="5855724" y="6586911"/>
              <a:ext cx="1701299" cy="215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i="1" dirty="0" smtClean="0">
                  <a:latin typeface="Trebuchet MS" panose="020B0603020202020204" pitchFamily="34" charset="0"/>
                </a:rPr>
                <a:t>X</a:t>
              </a:r>
              <a:r>
                <a:rPr lang="en-US" sz="1400" baseline="-25000" dirty="0" smtClean="0">
                  <a:latin typeface="Trebuchet MS" panose="020B0603020202020204" pitchFamily="34" charset="0"/>
                </a:rPr>
                <a:t>NRI</a:t>
              </a:r>
              <a:r>
                <a:rPr lang="en-US" sz="1400" dirty="0" smtClean="0">
                  <a:latin typeface="Trebuchet MS" panose="020B0603020202020204" pitchFamily="34" charset="0"/>
                </a:rPr>
                <a:t> (cross-shore) [m]</a:t>
              </a:r>
              <a:endParaRPr lang="en-US" sz="1400" baseline="-25000" dirty="0">
                <a:latin typeface="Trebuchet MS" panose="020B0603020202020204" pitchFamily="34" charset="0"/>
              </a:endParaRPr>
            </a:p>
          </p:txBody>
        </p:sp>
        <p:sp>
          <p:nvSpPr>
            <p:cNvPr id="18" name="TextBox 15"/>
            <p:cNvSpPr txBox="1">
              <a:spLocks noChangeArrowheads="1"/>
            </p:cNvSpPr>
            <p:nvPr/>
          </p:nvSpPr>
          <p:spPr bwMode="auto">
            <a:xfrm rot="16200000">
              <a:off x="3503326" y="4154839"/>
              <a:ext cx="1681771" cy="215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i="1" dirty="0" smtClean="0">
                  <a:latin typeface="Trebuchet MS" panose="020B0603020202020204" pitchFamily="34" charset="0"/>
                </a:rPr>
                <a:t>Y</a:t>
              </a:r>
              <a:r>
                <a:rPr lang="en-US" sz="1400" baseline="-25000" dirty="0" smtClean="0">
                  <a:latin typeface="Trebuchet MS" panose="020B0603020202020204" pitchFamily="34" charset="0"/>
                </a:rPr>
                <a:t>NRI</a:t>
              </a:r>
              <a:r>
                <a:rPr lang="en-US" sz="1400" dirty="0" smtClean="0">
                  <a:latin typeface="Trebuchet MS" panose="020B0603020202020204" pitchFamily="34" charset="0"/>
                </a:rPr>
                <a:t> (alongshore) [m]</a:t>
              </a:r>
              <a:endParaRPr lang="en-US" sz="1400" baseline="-25000" dirty="0"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7650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NRI2012_Qb_movie_radar_-4dB_threshol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5797" t="5792" r="7403"/>
          <a:stretch/>
        </p:blipFill>
        <p:spPr>
          <a:xfrm>
            <a:off x="-217333" y="1798875"/>
            <a:ext cx="4775586" cy="4319327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2155580"/>
              </p:ext>
            </p:extLst>
          </p:nvPr>
        </p:nvGraphicFramePr>
        <p:xfrm>
          <a:off x="5206772" y="886190"/>
          <a:ext cx="2736900" cy="61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3" name="Equation" r:id="rId7" imgW="1930320" imgH="431640" progId="Equation.3">
                  <p:embed/>
                </p:oleObj>
              </mc:Choice>
              <mc:Fallback>
                <p:oleObj name="Equation" r:id="rId7" imgW="1930320" imgH="431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06772" y="886190"/>
                        <a:ext cx="2736900" cy="61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Text Box 6"/>
          <p:cNvSpPr txBox="1">
            <a:spLocks noChangeArrowheads="1"/>
          </p:cNvSpPr>
          <p:nvPr/>
        </p:nvSpPr>
        <p:spPr bwMode="auto">
          <a:xfrm>
            <a:off x="752592" y="2132856"/>
            <a:ext cx="464871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6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2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0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0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6894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6894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6894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6894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000" dirty="0" smtClean="0">
                <a:latin typeface="Trebuchet MS" pitchFamily="34" charset="0"/>
              </a:rPr>
              <a:t>Camp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000" dirty="0" smtClean="0">
                <a:latin typeface="Trebuchet MS" pitchFamily="34" charset="0"/>
              </a:rPr>
              <a:t>Lejeune</a:t>
            </a:r>
          </a:p>
        </p:txBody>
      </p:sp>
      <p:sp>
        <p:nvSpPr>
          <p:cNvPr id="70" name="Text Box 6"/>
          <p:cNvSpPr txBox="1">
            <a:spLocks noChangeArrowheads="1"/>
          </p:cNvSpPr>
          <p:nvPr/>
        </p:nvSpPr>
        <p:spPr bwMode="auto">
          <a:xfrm>
            <a:off x="703866" y="4303831"/>
            <a:ext cx="408766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6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2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0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0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6894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6894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6894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6894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000" dirty="0" smtClean="0">
                <a:latin typeface="Trebuchet MS" pitchFamily="34" charset="0"/>
              </a:rPr>
              <a:t>North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000" dirty="0" smtClean="0">
                <a:latin typeface="Trebuchet MS" pitchFamily="34" charset="0"/>
              </a:rPr>
              <a:t>Topsail</a:t>
            </a:r>
          </a:p>
        </p:txBody>
      </p:sp>
      <p:sp>
        <p:nvSpPr>
          <p:cNvPr id="71" name="Text Box 6"/>
          <p:cNvSpPr txBox="1">
            <a:spLocks noChangeArrowheads="1"/>
          </p:cNvSpPr>
          <p:nvPr/>
        </p:nvSpPr>
        <p:spPr bwMode="auto">
          <a:xfrm>
            <a:off x="663500" y="1523071"/>
            <a:ext cx="3268523" cy="2462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6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2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0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0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6894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6894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6894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6894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dirty="0" smtClean="0">
                <a:latin typeface="Trebuchet MS" pitchFamily="34" charset="0"/>
              </a:rPr>
              <a:t>Radar-derived </a:t>
            </a:r>
            <a:r>
              <a:rPr lang="en-US" altLang="en-US" sz="1600" i="1" dirty="0" err="1" smtClean="0">
                <a:latin typeface="Trebuchet MS" pitchFamily="34" charset="0"/>
              </a:rPr>
              <a:t>Q</a:t>
            </a:r>
            <a:r>
              <a:rPr lang="en-US" altLang="en-US" sz="1600" i="1" baseline="-25000" dirty="0" err="1" smtClean="0">
                <a:latin typeface="Trebuchet MS" pitchFamily="34" charset="0"/>
              </a:rPr>
              <a:t>b</a:t>
            </a:r>
            <a:r>
              <a:rPr lang="en-US" altLang="en-US" sz="1600" dirty="0" smtClean="0">
                <a:latin typeface="Trebuchet MS" pitchFamily="34" charset="0"/>
              </a:rPr>
              <a:t> (7—15 May 2012)</a:t>
            </a:r>
          </a:p>
        </p:txBody>
      </p:sp>
      <p:sp>
        <p:nvSpPr>
          <p:cNvPr id="74" name="TextBox 15"/>
          <p:cNvSpPr txBox="1">
            <a:spLocks noChangeArrowheads="1"/>
          </p:cNvSpPr>
          <p:nvPr/>
        </p:nvSpPr>
        <p:spPr bwMode="auto">
          <a:xfrm rot="5400000">
            <a:off x="4597929" y="3607586"/>
            <a:ext cx="1875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 dirty="0" err="1">
                <a:latin typeface="Trebuchet MS" panose="020B0603020202020204" pitchFamily="34" charset="0"/>
              </a:rPr>
              <a:t>Q</a:t>
            </a:r>
            <a:r>
              <a:rPr lang="en-US" sz="1400" baseline="-25000" dirty="0" err="1">
                <a:latin typeface="Trebuchet MS" panose="020B0603020202020204" pitchFamily="34" charset="0"/>
              </a:rPr>
              <a:t>b</a:t>
            </a:r>
            <a:endParaRPr lang="en-US" sz="1400" baseline="-25000" dirty="0">
              <a:latin typeface="Trebuchet MS" panose="020B0603020202020204" pitchFamily="34" charset="0"/>
            </a:endParaRPr>
          </a:p>
        </p:txBody>
      </p:sp>
      <p:sp>
        <p:nvSpPr>
          <p:cNvPr id="75" name="Rectangle 74"/>
          <p:cNvSpPr>
            <a:spLocks noChangeAspect="1"/>
          </p:cNvSpPr>
          <p:nvPr/>
        </p:nvSpPr>
        <p:spPr>
          <a:xfrm>
            <a:off x="2505321" y="3907288"/>
            <a:ext cx="1013048" cy="1044000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6" name="TextBox 5"/>
          <p:cNvSpPr txBox="1">
            <a:spLocks noChangeArrowheads="1"/>
          </p:cNvSpPr>
          <p:nvPr/>
        </p:nvSpPr>
        <p:spPr bwMode="auto">
          <a:xfrm>
            <a:off x="2667669" y="4745096"/>
            <a:ext cx="70852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000" dirty="0">
                <a:latin typeface="Trebuchet MS" panose="020B0603020202020204" pitchFamily="34" charset="0"/>
                <a:cs typeface="Arial" panose="020B0604020202020204" pitchFamily="34" charset="0"/>
              </a:rPr>
              <a:t>64-by-64 </a:t>
            </a:r>
            <a:r>
              <a:rPr lang="en-US" altLang="en-US" sz="1000" dirty="0" smtClean="0">
                <a:latin typeface="Trebuchet MS" panose="020B0603020202020204" pitchFamily="34" charset="0"/>
                <a:cs typeface="Arial" panose="020B0604020202020204" pitchFamily="34" charset="0"/>
              </a:rPr>
              <a:t>pix</a:t>
            </a:r>
            <a:endParaRPr lang="en-US" altLang="en-US" sz="1000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8" name="Straight Arrow Connector 77"/>
          <p:cNvCxnSpPr>
            <a:cxnSpLocks noChangeShapeType="1"/>
          </p:cNvCxnSpPr>
          <p:nvPr/>
        </p:nvCxnSpPr>
        <p:spPr bwMode="auto">
          <a:xfrm>
            <a:off x="2509972" y="5089896"/>
            <a:ext cx="100965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" name="Straight Connector 78"/>
          <p:cNvCxnSpPr/>
          <p:nvPr/>
        </p:nvCxnSpPr>
        <p:spPr>
          <a:xfrm>
            <a:off x="2487370" y="4422140"/>
            <a:ext cx="101946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5400000">
            <a:off x="2512199" y="4419777"/>
            <a:ext cx="101946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6"/>
          <p:cNvSpPr txBox="1">
            <a:spLocks noChangeArrowheads="1"/>
          </p:cNvSpPr>
          <p:nvPr/>
        </p:nvSpPr>
        <p:spPr bwMode="auto">
          <a:xfrm>
            <a:off x="2814293" y="4984858"/>
            <a:ext cx="415177" cy="18466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200" dirty="0">
                <a:latin typeface="Trebuchet MS" panose="020B0603020202020204" pitchFamily="34" charset="0"/>
                <a:cs typeface="Arial" panose="020B0604020202020204" pitchFamily="34" charset="0"/>
              </a:rPr>
              <a:t>640 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47859" y="1733112"/>
            <a:ext cx="3907639" cy="3338874"/>
            <a:chOff x="5047859" y="1733112"/>
            <a:chExt cx="3907639" cy="3338874"/>
          </a:xfrm>
        </p:grpSpPr>
        <p:sp>
          <p:nvSpPr>
            <p:cNvPr id="34" name="Text Box 15"/>
            <p:cNvSpPr txBox="1">
              <a:spLocks noChangeArrowheads="1"/>
            </p:cNvSpPr>
            <p:nvPr/>
          </p:nvSpPr>
          <p:spPr bwMode="auto">
            <a:xfrm>
              <a:off x="5051429" y="4066000"/>
              <a:ext cx="334226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altLang="en-US" sz="1600" dirty="0" smtClean="0">
                  <a:latin typeface="Trebuchet MS"/>
                  <a:cs typeface="Trebuchet MS"/>
                </a:rPr>
                <a:t>and</a:t>
              </a:r>
              <a:endParaRPr lang="en-US" altLang="en-US" sz="1600" dirty="0">
                <a:latin typeface="Trebuchet MS"/>
                <a:cs typeface="Trebuchet MS"/>
              </a:endParaRPr>
            </a:p>
          </p:txBody>
        </p:sp>
        <p:graphicFrame>
          <p:nvGraphicFramePr>
            <p:cNvPr id="59" name="Object 5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52947363"/>
                </p:ext>
              </p:extLst>
            </p:nvPr>
          </p:nvGraphicFramePr>
          <p:xfrm>
            <a:off x="5206771" y="4459986"/>
            <a:ext cx="2177817" cy="612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74" name="Equation" r:id="rId9" imgW="1536480" imgH="431640" progId="Equation.3">
                    <p:embed/>
                  </p:oleObj>
                </mc:Choice>
                <mc:Fallback>
                  <p:oleObj name="Equation" r:id="rId9" imgW="1536480" imgH="43164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206771" y="4459986"/>
                          <a:ext cx="2177817" cy="612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3" name="Object 6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27392963"/>
                </p:ext>
              </p:extLst>
            </p:nvPr>
          </p:nvGraphicFramePr>
          <p:xfrm>
            <a:off x="5186363" y="2395538"/>
            <a:ext cx="2138362" cy="396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75" name="Equation" r:id="rId11" imgW="1574800" imgH="292100" progId="Equation.3">
                    <p:embed/>
                  </p:oleObj>
                </mc:Choice>
                <mc:Fallback>
                  <p:oleObj name="Equation" r:id="rId11" imgW="1574800" imgH="292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5186363" y="2395538"/>
                          <a:ext cx="2138362" cy="3968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" name="Object 6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06653100"/>
                </p:ext>
              </p:extLst>
            </p:nvPr>
          </p:nvGraphicFramePr>
          <p:xfrm>
            <a:off x="5206772" y="3510837"/>
            <a:ext cx="1267542" cy="36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76" name="Equation" r:id="rId13" imgW="850680" imgH="241200" progId="Equation.3">
                    <p:embed/>
                  </p:oleObj>
                </mc:Choice>
                <mc:Fallback>
                  <p:oleObj name="Equation" r:id="rId13" imgW="850680" imgH="241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5206772" y="3510837"/>
                          <a:ext cx="1267542" cy="360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6" name="Text Box 15"/>
            <p:cNvSpPr txBox="1">
              <a:spLocks noChangeArrowheads="1"/>
            </p:cNvSpPr>
            <p:nvPr/>
          </p:nvSpPr>
          <p:spPr bwMode="auto">
            <a:xfrm>
              <a:off x="5048035" y="1733112"/>
              <a:ext cx="3907463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altLang="en-US" sz="1600" dirty="0" smtClean="0">
                  <a:latin typeface="Trebuchet MS"/>
                  <a:cs typeface="Trebuchet MS"/>
                </a:rPr>
                <a:t>assuming stationarity, and neglecting </a:t>
              </a:r>
              <a:r>
                <a:rPr lang="en-US" altLang="en-US" sz="1600" b="1" i="1" dirty="0" smtClean="0">
                  <a:latin typeface="Cambria" panose="02040503050406030204" pitchFamily="18" charset="0"/>
                  <a:cs typeface="Trebuchet MS"/>
                </a:rPr>
                <a:t>U</a:t>
              </a:r>
              <a:r>
                <a:rPr lang="en-US" altLang="en-US" sz="1600" dirty="0" smtClean="0">
                  <a:latin typeface="Trebuchet MS"/>
                  <a:cs typeface="Trebuchet MS"/>
                </a:rPr>
                <a:t> &amp; along-shore variablity...</a:t>
              </a:r>
              <a:endParaRPr lang="en-US" altLang="en-US" sz="1600" dirty="0">
                <a:latin typeface="Trebuchet MS"/>
                <a:cs typeface="Trebuchet MS"/>
              </a:endParaRPr>
            </a:p>
          </p:txBody>
        </p:sp>
        <p:sp>
          <p:nvSpPr>
            <p:cNvPr id="83" name="Text Box 15"/>
            <p:cNvSpPr txBox="1">
              <a:spLocks noChangeArrowheads="1"/>
            </p:cNvSpPr>
            <p:nvPr/>
          </p:nvSpPr>
          <p:spPr bwMode="auto">
            <a:xfrm>
              <a:off x="5047859" y="3012616"/>
              <a:ext cx="568365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altLang="en-US" sz="1600" dirty="0" smtClean="0">
                  <a:latin typeface="Trebuchet MS"/>
                  <a:cs typeface="Trebuchet MS"/>
                </a:rPr>
                <a:t>where</a:t>
              </a:r>
              <a:endParaRPr lang="en-US" altLang="en-US" sz="1600" dirty="0">
                <a:latin typeface="Trebuchet MS"/>
                <a:cs typeface="Trebuchet M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048109" y="5497210"/>
            <a:ext cx="4008579" cy="1190928"/>
            <a:chOff x="5048109" y="5497210"/>
            <a:chExt cx="4008579" cy="1190928"/>
          </a:xfrm>
        </p:grpSpPr>
        <p:graphicFrame>
          <p:nvGraphicFramePr>
            <p:cNvPr id="67" name="Object 6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49632991"/>
                </p:ext>
              </p:extLst>
            </p:nvPr>
          </p:nvGraphicFramePr>
          <p:xfrm>
            <a:off x="5156200" y="5913438"/>
            <a:ext cx="3900488" cy="774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77" name="Equation" r:id="rId15" imgW="3009900" imgH="596900" progId="Equation.3">
                    <p:embed/>
                  </p:oleObj>
                </mc:Choice>
                <mc:Fallback>
                  <p:oleObj name="Equation" r:id="rId15" imgW="3009900" imgH="596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5156200" y="5913438"/>
                          <a:ext cx="3900488" cy="774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4" name="Text Box 15"/>
            <p:cNvSpPr txBox="1">
              <a:spLocks noChangeArrowheads="1"/>
            </p:cNvSpPr>
            <p:nvPr/>
          </p:nvSpPr>
          <p:spPr bwMode="auto">
            <a:xfrm>
              <a:off x="5048109" y="5497210"/>
              <a:ext cx="3640946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en-US" sz="1600" dirty="0" smtClean="0">
                  <a:latin typeface="Trebuchet MS"/>
                  <a:cs typeface="Trebuchet MS"/>
                </a:rPr>
                <a:t>local </a:t>
              </a:r>
              <a:r>
                <a:rPr lang="en-US" altLang="en-US" sz="1600" i="1" dirty="0" err="1" smtClean="0">
                  <a:latin typeface="Trebuchet MS"/>
                  <a:cs typeface="Trebuchet MS"/>
                </a:rPr>
                <a:t>H</a:t>
              </a:r>
              <a:r>
                <a:rPr lang="en-US" altLang="en-US" sz="1600" i="1" baseline="-25000" dirty="0" err="1" smtClean="0">
                  <a:latin typeface="Trebuchet MS"/>
                  <a:cs typeface="Trebuchet MS"/>
                </a:rPr>
                <a:t>rms</a:t>
              </a:r>
              <a:r>
                <a:rPr lang="en-US" altLang="en-US" sz="1600" dirty="0" smtClean="0">
                  <a:latin typeface="Trebuchet MS"/>
                  <a:cs typeface="Trebuchet MS"/>
                </a:rPr>
                <a:t> is predicted as:</a:t>
              </a:r>
              <a:endParaRPr lang="en-US" altLang="en-US" sz="1600" dirty="0">
                <a:latin typeface="Trebuchet MS"/>
                <a:cs typeface="Trebuchet MS"/>
              </a:endParaRPr>
            </a:p>
          </p:txBody>
        </p:sp>
      </p:grpSp>
      <p:sp>
        <p:nvSpPr>
          <p:cNvPr id="13" name="Oval 12"/>
          <p:cNvSpPr>
            <a:spLocks noChangeAspect="1"/>
          </p:cNvSpPr>
          <p:nvPr/>
        </p:nvSpPr>
        <p:spPr>
          <a:xfrm>
            <a:off x="7158075" y="4614053"/>
            <a:ext cx="269999" cy="3600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>
            <a:spLocks noChangeAspect="1"/>
          </p:cNvSpPr>
          <p:nvPr/>
        </p:nvSpPr>
        <p:spPr>
          <a:xfrm>
            <a:off x="7011531" y="4608287"/>
            <a:ext cx="269999" cy="360000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 Box 15"/>
          <p:cNvSpPr txBox="1">
            <a:spLocks noChangeArrowheads="1"/>
          </p:cNvSpPr>
          <p:nvPr/>
        </p:nvSpPr>
        <p:spPr bwMode="auto">
          <a:xfrm>
            <a:off x="2512816" y="5156930"/>
            <a:ext cx="1019959" cy="184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1200" dirty="0" smtClean="0"/>
              <a:t>[</a:t>
            </a:r>
            <a:r>
              <a:rPr lang="en-US" altLang="en-US" sz="1200" i="1" dirty="0" smtClean="0">
                <a:solidFill>
                  <a:srgbClr val="008000"/>
                </a:solidFill>
                <a:latin typeface="Cambria" panose="02040503050406030204" pitchFamily="18" charset="0"/>
              </a:rPr>
              <a:t>Young et al.'85</a:t>
            </a:r>
            <a:r>
              <a:rPr lang="en-US" altLang="en-US" sz="1200" dirty="0" smtClean="0"/>
              <a:t>]</a:t>
            </a:r>
            <a:endParaRPr lang="en-US" altLang="en-US" sz="1200" dirty="0"/>
          </a:p>
        </p:txBody>
      </p:sp>
      <p:sp>
        <p:nvSpPr>
          <p:cNvPr id="88" name="Oval 87"/>
          <p:cNvSpPr>
            <a:spLocks noChangeAspect="1"/>
          </p:cNvSpPr>
          <p:nvPr/>
        </p:nvSpPr>
        <p:spPr>
          <a:xfrm>
            <a:off x="6544567" y="4440096"/>
            <a:ext cx="287999" cy="360000"/>
          </a:xfrm>
          <a:prstGeom prst="ellipse">
            <a:avLst/>
          </a:prstGeom>
          <a:noFill/>
          <a:ln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3692642" y="3118523"/>
            <a:ext cx="360000" cy="360000"/>
          </a:xfrm>
          <a:prstGeom prst="ellipse">
            <a:avLst/>
          </a:prstGeom>
          <a:noFill/>
          <a:ln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6644448" y="4764694"/>
            <a:ext cx="269999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>
            <a:spLocks noChangeAspect="1"/>
          </p:cNvSpPr>
          <p:nvPr/>
        </p:nvSpPr>
        <p:spPr>
          <a:xfrm>
            <a:off x="6213714" y="3505205"/>
            <a:ext cx="269999" cy="360000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/>
          <p:cNvSpPr>
            <a:spLocks noChangeAspect="1"/>
          </p:cNvSpPr>
          <p:nvPr/>
        </p:nvSpPr>
        <p:spPr>
          <a:xfrm rot="788847">
            <a:off x="3769385" y="2586305"/>
            <a:ext cx="2986546" cy="2881138"/>
          </a:xfrm>
          <a:prstGeom prst="arc">
            <a:avLst>
              <a:gd name="adj1" fmla="val 12145031"/>
              <a:gd name="adj2" fmla="val 0"/>
            </a:avLst>
          </a:prstGeom>
          <a:ln w="12700">
            <a:solidFill>
              <a:srgbClr val="7030A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Arc 91"/>
          <p:cNvSpPr/>
          <p:nvPr/>
        </p:nvSpPr>
        <p:spPr>
          <a:xfrm rot="7080000">
            <a:off x="2204949" y="115441"/>
            <a:ext cx="3815136" cy="5016237"/>
          </a:xfrm>
          <a:prstGeom prst="arc">
            <a:avLst>
              <a:gd name="adj1" fmla="val 16170685"/>
              <a:gd name="adj2" fmla="val 20940444"/>
            </a:avLst>
          </a:prstGeom>
          <a:ln w="12700">
            <a:solidFill>
              <a:srgbClr val="00800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 Box 15"/>
          <p:cNvSpPr txBox="1">
            <a:spLocks noChangeArrowheads="1"/>
          </p:cNvSpPr>
          <p:nvPr/>
        </p:nvSpPr>
        <p:spPr bwMode="auto">
          <a:xfrm>
            <a:off x="7374448" y="5199897"/>
            <a:ext cx="166714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1200" dirty="0" err="1" smtClean="0"/>
              <a:t>cBathy</a:t>
            </a:r>
            <a:r>
              <a:rPr lang="en-US" altLang="en-US" sz="1200" dirty="0" smtClean="0"/>
              <a:t> [</a:t>
            </a:r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Holman et al.'13</a:t>
            </a:r>
            <a:r>
              <a:rPr lang="en-US" altLang="en-US" sz="1200" dirty="0" smtClean="0"/>
              <a:t>]</a:t>
            </a:r>
            <a:endParaRPr lang="en-US" altLang="en-US" sz="1200" dirty="0"/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6941048" y="5071973"/>
            <a:ext cx="400608" cy="193489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>
            <a:spLocks noChangeAspect="1"/>
          </p:cNvSpPr>
          <p:nvPr/>
        </p:nvSpPr>
        <p:spPr>
          <a:xfrm>
            <a:off x="463067" y="4804523"/>
            <a:ext cx="1242118" cy="828078"/>
          </a:xfrm>
          <a:prstGeom prst="ellipse">
            <a:avLst/>
          </a:prstGeom>
          <a:noFill/>
          <a:ln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9"/>
          <p:cNvSpPr txBox="1">
            <a:spLocks noChangeArrowheads="1"/>
          </p:cNvSpPr>
          <p:nvPr/>
        </p:nvSpPr>
        <p:spPr bwMode="auto">
          <a:xfrm>
            <a:off x="247044" y="6200650"/>
            <a:ext cx="17440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1400" dirty="0" smtClean="0">
                <a:solidFill>
                  <a:srgbClr val="400080"/>
                </a:solidFill>
                <a:latin typeface="Cambria"/>
                <a:cs typeface="Cambria"/>
              </a:rPr>
              <a:t>Wrightsville Beach, NC</a:t>
            </a:r>
            <a:endParaRPr lang="en-US" altLang="en-US" sz="1400" dirty="0">
              <a:solidFill>
                <a:srgbClr val="400080"/>
              </a:solidFill>
              <a:latin typeface="Cambria"/>
              <a:cs typeface="Cambri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0000" y="180000"/>
            <a:ext cx="8403104" cy="3729155"/>
            <a:chOff x="180000" y="180000"/>
            <a:chExt cx="8403104" cy="3729155"/>
          </a:xfrm>
        </p:grpSpPr>
        <p:cxnSp>
          <p:nvCxnSpPr>
            <p:cNvPr id="72" name="Straight Connector 71"/>
            <p:cNvCxnSpPr/>
            <p:nvPr/>
          </p:nvCxnSpPr>
          <p:spPr>
            <a:xfrm rot="60000" flipV="1">
              <a:off x="1153917" y="3144828"/>
              <a:ext cx="2455563" cy="764327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240000" flipV="1">
              <a:off x="1186752" y="2605357"/>
              <a:ext cx="2455563" cy="764327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180000" y="180000"/>
              <a:ext cx="840310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200" b="1" dirty="0">
                  <a:cs typeface="Trebuchet MS" charset="0"/>
                </a:rPr>
                <a:t>Validation of </a:t>
              </a:r>
              <a:r>
                <a:rPr lang="en-US" sz="2200" b="1" i="1" dirty="0">
                  <a:cs typeface="Trebuchet MS" charset="0"/>
                </a:rPr>
                <a:t>Q</a:t>
              </a:r>
              <a:r>
                <a:rPr lang="en-US" sz="2200" b="1" i="1" baseline="-25000" dirty="0">
                  <a:cs typeface="Trebuchet MS" charset="0"/>
                </a:rPr>
                <a:t>b</a:t>
              </a:r>
              <a:r>
                <a:rPr lang="en-US" sz="2200" dirty="0">
                  <a:cs typeface="Trebuchet MS" charset="0"/>
                </a:rPr>
                <a:t>: </a:t>
              </a:r>
              <a:r>
                <a:rPr lang="en-US" sz="2200" dirty="0">
                  <a:latin typeface="Cambria"/>
                  <a:cs typeface="Cambria"/>
                </a:rPr>
                <a:t>modeling cross-shore wave height transformation</a:t>
              </a:r>
              <a:endParaRPr lang="en-US" sz="2200" baseline="-25000" dirty="0">
                <a:solidFill>
                  <a:srgbClr val="B84100"/>
                </a:solidFill>
                <a:latin typeface="Cambria"/>
                <a:cs typeface="Cambria"/>
              </a:endParaRPr>
            </a:p>
          </p:txBody>
        </p:sp>
      </p:grpSp>
      <p:sp>
        <p:nvSpPr>
          <p:cNvPr id="47" name="Arc 46"/>
          <p:cNvSpPr/>
          <p:nvPr/>
        </p:nvSpPr>
        <p:spPr>
          <a:xfrm rot="7804578">
            <a:off x="2870180" y="229262"/>
            <a:ext cx="3962372" cy="5733691"/>
          </a:xfrm>
          <a:prstGeom prst="arc">
            <a:avLst>
              <a:gd name="adj1" fmla="val 16170685"/>
              <a:gd name="adj2" fmla="val 57981"/>
            </a:avLst>
          </a:prstGeom>
          <a:ln w="12700">
            <a:solidFill>
              <a:srgbClr val="00800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62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3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80000">
                <p:cTn id="124" repeatCount="indefinite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75" grpId="0" animBg="1"/>
      <p:bldP spid="76" grpId="0"/>
      <p:bldP spid="77" grpId="0" animBg="1"/>
      <p:bldP spid="13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15" grpId="0" animBg="1"/>
      <p:bldP spid="92" grpId="0" animBg="1"/>
      <p:bldP spid="93" grpId="0"/>
      <p:bldP spid="43" grpId="0" animBg="1"/>
      <p:bldP spid="44" grpId="0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8" b="5599"/>
          <a:stretch/>
        </p:blipFill>
        <p:spPr>
          <a:xfrm>
            <a:off x="1202037" y="1385382"/>
            <a:ext cx="6742115" cy="5400000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67171" y="155579"/>
            <a:ext cx="46679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200" b="1" dirty="0" smtClean="0">
                <a:cs typeface="Trebuchet MS" charset="0"/>
              </a:rPr>
              <a:t>Results</a:t>
            </a:r>
            <a:r>
              <a:rPr lang="en-US" sz="2200" dirty="0" smtClean="0">
                <a:cs typeface="Trebuchet MS" charset="0"/>
              </a:rPr>
              <a:t>: </a:t>
            </a:r>
            <a:r>
              <a:rPr lang="en-US" sz="2200" dirty="0" smtClean="0">
                <a:latin typeface="Cambria"/>
                <a:cs typeface="Cambria"/>
              </a:rPr>
              <a:t>cross-shore variation of </a:t>
            </a:r>
            <a:r>
              <a:rPr lang="en-US" sz="2200" i="1" dirty="0" err="1" smtClean="0">
                <a:latin typeface="Cambria"/>
                <a:cs typeface="Cambria"/>
              </a:rPr>
              <a:t>H</a:t>
            </a:r>
            <a:r>
              <a:rPr lang="en-US" sz="2200" i="1" baseline="-25000" dirty="0" err="1" smtClean="0">
                <a:latin typeface="Cambria"/>
                <a:cs typeface="Cambria"/>
              </a:rPr>
              <a:t>rms</a:t>
            </a:r>
            <a:r>
              <a:rPr lang="en-US" sz="2200" dirty="0" smtClean="0">
                <a:cs typeface="Trebuchet MS" charset="0"/>
              </a:rPr>
              <a:t> </a:t>
            </a:r>
            <a:endParaRPr lang="en-US" sz="2200" i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cs typeface="Trebuchet MS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541291" y="910880"/>
            <a:ext cx="20943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rebuchet MS" charset="0"/>
              </a:rPr>
              <a:t>South Inlet transect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  <a:cs typeface="Trebuchet MS" charset="0"/>
            </a:endParaRPr>
          </a:p>
        </p:txBody>
      </p:sp>
      <p:pic>
        <p:nvPicPr>
          <p:cNvPr id="9" name="Picture 8" descr="DiazMendez_etal_2014_JAOT_v2_Fig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1" t="6446" r="10221" b="11502"/>
          <a:stretch/>
        </p:blipFill>
        <p:spPr>
          <a:xfrm>
            <a:off x="7481866" y="57855"/>
            <a:ext cx="1599347" cy="142692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rot="480000" flipV="1">
            <a:off x="8119381" y="568376"/>
            <a:ext cx="535596" cy="222657"/>
          </a:xfrm>
          <a:prstGeom prst="line">
            <a:avLst/>
          </a:prstGeom>
          <a:ln w="25400">
            <a:solidFill>
              <a:srgbClr val="FF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5706370" y="1213790"/>
            <a:ext cx="16077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altLang="en-US" sz="1400" dirty="0" smtClean="0">
                <a:latin typeface="Trebuchet MS"/>
                <a:cs typeface="Trebuchet MS"/>
              </a:rPr>
              <a:t>observed  </a:t>
            </a:r>
            <a:r>
              <a:rPr lang="en-US" altLang="en-US" sz="14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predicted</a:t>
            </a:r>
            <a:endParaRPr lang="en-US" altLang="en-US" sz="1400" dirty="0">
              <a:solidFill>
                <a:schemeClr val="bg1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56745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RI2012 - timestack of Sxx P1 and P2 v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2" b="3387"/>
          <a:stretch/>
        </p:blipFill>
        <p:spPr>
          <a:xfrm>
            <a:off x="2449934" y="1362670"/>
            <a:ext cx="6551083" cy="5393488"/>
          </a:xfrm>
          <a:prstGeom prst="rect">
            <a:avLst/>
          </a:prstGeom>
        </p:spPr>
      </p:pic>
      <p:sp>
        <p:nvSpPr>
          <p:cNvPr id="16" name="TextBox 9"/>
          <p:cNvSpPr txBox="1">
            <a:spLocks noChangeArrowheads="1"/>
          </p:cNvSpPr>
          <p:nvPr/>
        </p:nvSpPr>
        <p:spPr bwMode="auto">
          <a:xfrm rot="5400000">
            <a:off x="8382099" y="3728958"/>
            <a:ext cx="112866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1400" i="1" dirty="0" err="1" smtClean="0">
                <a:latin typeface="Trebuchet MS"/>
                <a:cs typeface="Trebuchet MS"/>
              </a:rPr>
              <a:t>S</a:t>
            </a:r>
            <a:r>
              <a:rPr lang="en-US" altLang="en-US" sz="1400" i="1" baseline="-25000" dirty="0" err="1" smtClean="0">
                <a:latin typeface="Trebuchet MS"/>
                <a:cs typeface="Trebuchet MS"/>
              </a:rPr>
              <a:t>xx</a:t>
            </a:r>
            <a:r>
              <a:rPr lang="en-US" altLang="en-US" sz="1400" dirty="0" smtClean="0">
                <a:latin typeface="Trebuchet MS"/>
                <a:cs typeface="Trebuchet MS"/>
              </a:rPr>
              <a:t> [kg s</a:t>
            </a:r>
            <a:r>
              <a:rPr lang="en-US" altLang="en-US" sz="1400" baseline="30000" dirty="0" smtClean="0">
                <a:latin typeface="Trebuchet MS"/>
                <a:cs typeface="Trebuchet MS"/>
              </a:rPr>
              <a:t>-2</a:t>
            </a:r>
            <a:r>
              <a:rPr lang="en-US" altLang="en-US" sz="1400" dirty="0" smtClean="0">
                <a:latin typeface="Trebuchet MS"/>
                <a:cs typeface="Trebuchet MS"/>
              </a:rPr>
              <a:t> m</a:t>
            </a:r>
            <a:r>
              <a:rPr lang="en-US" altLang="en-US" sz="1400" baseline="30000" dirty="0" smtClean="0">
                <a:latin typeface="Trebuchet MS"/>
                <a:cs typeface="Trebuchet MS"/>
              </a:rPr>
              <a:t>-1</a:t>
            </a:r>
            <a:r>
              <a:rPr lang="en-US" altLang="en-US" sz="1400" dirty="0" smtClean="0">
                <a:latin typeface="Trebuchet MS"/>
                <a:cs typeface="Trebuchet MS"/>
              </a:rPr>
              <a:t>]</a:t>
            </a:r>
            <a:endParaRPr lang="en-US" altLang="en-US" sz="1400" dirty="0">
              <a:latin typeface="Trebuchet MS"/>
              <a:cs typeface="Trebuchet MS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80000" y="219720"/>
            <a:ext cx="82073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200" b="1" dirty="0" smtClean="0">
                <a:cs typeface="Trebuchet MS" charset="0"/>
              </a:rPr>
              <a:t>Results</a:t>
            </a:r>
            <a:r>
              <a:rPr lang="en-US" sz="2200" dirty="0" smtClean="0">
                <a:cs typeface="Trebuchet MS" charset="0"/>
              </a:rPr>
              <a:t>: </a:t>
            </a:r>
            <a:r>
              <a:rPr lang="en-US" sz="2200" dirty="0" smtClean="0">
                <a:latin typeface="Cambria"/>
                <a:cs typeface="Cambria"/>
              </a:rPr>
              <a:t>time &amp; space variation of cross-shore radiation stress </a:t>
            </a:r>
            <a:r>
              <a:rPr lang="en-US" sz="2200" i="1" dirty="0" err="1" smtClean="0">
                <a:latin typeface="Cambria"/>
                <a:cs typeface="Cambria"/>
              </a:rPr>
              <a:t>S</a:t>
            </a:r>
            <a:r>
              <a:rPr lang="en-US" sz="2200" i="1" baseline="-25000" dirty="0" err="1" smtClean="0">
                <a:latin typeface="Cambria"/>
                <a:cs typeface="Cambria"/>
              </a:rPr>
              <a:t>xx</a:t>
            </a:r>
            <a:endParaRPr lang="en-US" sz="2200" dirty="0">
              <a:solidFill>
                <a:schemeClr val="accent6">
                  <a:lumMod val="75000"/>
                </a:schemeClr>
              </a:solidFill>
              <a:latin typeface="Cambria"/>
              <a:cs typeface="Cambria"/>
            </a:endParaRPr>
          </a:p>
        </p:txBody>
      </p: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2450652"/>
              </p:ext>
            </p:extLst>
          </p:nvPr>
        </p:nvGraphicFramePr>
        <p:xfrm>
          <a:off x="346767" y="1916277"/>
          <a:ext cx="1935480" cy="670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04" name="Equation" r:id="rId4" imgW="1612900" imgH="558800" progId="Equation.3">
                  <p:embed/>
                </p:oleObj>
              </mc:Choice>
              <mc:Fallback>
                <p:oleObj name="Equation" r:id="rId4" imgW="16129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6767" y="1916277"/>
                        <a:ext cx="1935480" cy="670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60000" y="1440000"/>
            <a:ext cx="108349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Defined as</a:t>
            </a:r>
            <a:endParaRPr lang="en-US" dirty="0"/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358853" y="2671648"/>
            <a:ext cx="260897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dirty="0" smtClean="0">
                <a:latin typeface="Cambria" panose="02040503050406030204" pitchFamily="18" charset="0"/>
                <a:cs typeface="Trebuchet MS" charset="0"/>
              </a:rPr>
              <a:t>[</a:t>
            </a:r>
            <a:r>
              <a:rPr lang="en-US" sz="14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cs typeface="Trebuchet MS" charset="0"/>
              </a:rPr>
              <a:t>Longet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cs typeface="Trebuchet MS" charset="0"/>
              </a:rPr>
              <a:t>-Higgins &amp; Stewart, 1964</a:t>
            </a:r>
            <a:r>
              <a:rPr lang="en-US" sz="1400" dirty="0" smtClean="0">
                <a:latin typeface="Cambria" panose="02040503050406030204" pitchFamily="18" charset="0"/>
                <a:cs typeface="Trebuchet MS" charset="0"/>
              </a:rPr>
              <a:t>]</a:t>
            </a:r>
            <a:endParaRPr lang="en-US" sz="1400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13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" t="6291" r="6723" b="5366"/>
          <a:stretch/>
        </p:blipFill>
        <p:spPr>
          <a:xfrm>
            <a:off x="1398380" y="1385390"/>
            <a:ext cx="6055375" cy="5374799"/>
          </a:xfrm>
          <a:prstGeom prst="rect">
            <a:avLst/>
          </a:prstGeom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5706370" y="1213790"/>
            <a:ext cx="16077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altLang="en-US" sz="1400" dirty="0" smtClean="0">
                <a:latin typeface="Trebuchet MS"/>
                <a:cs typeface="Trebuchet MS"/>
              </a:rPr>
              <a:t>observed  </a:t>
            </a:r>
            <a:r>
              <a:rPr lang="en-US" altLang="en-US" sz="14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predicted</a:t>
            </a:r>
            <a:endParaRPr lang="en-US" altLang="en-US" sz="1400" dirty="0">
              <a:solidFill>
                <a:schemeClr val="bg1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10" name="Picture 9" descr="DiazMendez_etal_2014_JAOT_v2_Fig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1" t="6446" r="10221" b="11502"/>
          <a:stretch/>
        </p:blipFill>
        <p:spPr>
          <a:xfrm>
            <a:off x="7481866" y="57855"/>
            <a:ext cx="1599347" cy="1426929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rot="480000" flipV="1">
            <a:off x="8119381" y="568376"/>
            <a:ext cx="535596" cy="222657"/>
          </a:xfrm>
          <a:prstGeom prst="line">
            <a:avLst/>
          </a:prstGeom>
          <a:ln w="25400">
            <a:solidFill>
              <a:srgbClr val="FF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67171" y="155579"/>
            <a:ext cx="44115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200" b="1" dirty="0" smtClean="0">
                <a:cs typeface="Trebuchet MS" charset="0"/>
              </a:rPr>
              <a:t>Results</a:t>
            </a:r>
            <a:r>
              <a:rPr lang="en-US" sz="2200" dirty="0" smtClean="0">
                <a:cs typeface="Trebuchet MS" charset="0"/>
              </a:rPr>
              <a:t>: </a:t>
            </a:r>
            <a:r>
              <a:rPr lang="en-US" sz="2200" dirty="0" smtClean="0">
                <a:latin typeface="Cambria"/>
                <a:cs typeface="Cambria"/>
              </a:rPr>
              <a:t>cross-shore variation of </a:t>
            </a:r>
            <a:r>
              <a:rPr lang="en-US" sz="2200" i="1" dirty="0" smtClean="0">
                <a:latin typeface="Cambria"/>
                <a:cs typeface="Cambria"/>
              </a:rPr>
              <a:t>S</a:t>
            </a:r>
            <a:r>
              <a:rPr lang="en-US" sz="2200" i="1" baseline="-25000" dirty="0" smtClean="0">
                <a:latin typeface="Cambria"/>
                <a:cs typeface="Cambria"/>
              </a:rPr>
              <a:t>xx</a:t>
            </a:r>
            <a:endParaRPr lang="en-US" sz="2200" i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cs typeface="Trebuchet MS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541292" y="910880"/>
            <a:ext cx="20942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dirty="0">
                <a:solidFill>
                  <a:srgbClr val="7F7F7F"/>
                </a:solidFill>
                <a:cs typeface="Trebuchet MS" charset="0"/>
              </a:rPr>
              <a:t>N</a:t>
            </a:r>
            <a:r>
              <a:rPr lang="en-US" dirty="0" smtClean="0">
                <a:solidFill>
                  <a:srgbClr val="7F7F7F"/>
                </a:solidFill>
                <a:cs typeface="Trebuchet MS" charset="0"/>
              </a:rPr>
              <a:t>orth Inlet transect</a:t>
            </a:r>
            <a:endParaRPr lang="en-US" dirty="0">
              <a:solidFill>
                <a:srgbClr val="7F7F7F"/>
              </a:solidFill>
              <a:latin typeface="Cambria" panose="02040503050406030204" pitchFamily="18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557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540000" y="772304"/>
            <a:ext cx="8414770" cy="46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983163">
              <a:defRPr sz="16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4983163">
              <a:defRPr sz="14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4983163">
              <a:defRPr sz="1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4983163">
              <a:defRPr sz="10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4983163">
              <a:defRPr sz="10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983163" eaLnBrk="0" fontAlgn="base" hangingPunct="0">
              <a:spcAft>
                <a:spcPct val="0"/>
              </a:spcAft>
              <a:buFont typeface="Arial" charset="0"/>
              <a:buChar char="»"/>
              <a:defRPr sz="10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983163" eaLnBrk="0" fontAlgn="base" hangingPunct="0">
              <a:spcAft>
                <a:spcPct val="0"/>
              </a:spcAft>
              <a:buFont typeface="Arial" charset="0"/>
              <a:buChar char="»"/>
              <a:defRPr sz="10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983163" eaLnBrk="0" fontAlgn="base" hangingPunct="0">
              <a:spcAft>
                <a:spcPct val="0"/>
              </a:spcAft>
              <a:buFont typeface="Arial" charset="0"/>
              <a:buChar char="»"/>
              <a:defRPr sz="10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983163" eaLnBrk="0" fontAlgn="base" hangingPunct="0">
              <a:spcAft>
                <a:spcPct val="0"/>
              </a:spcAft>
              <a:buFont typeface="Arial" charset="0"/>
              <a:buChar char="»"/>
              <a:defRPr sz="10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184150" indent="-177800" algn="just" eaLnBrk="0" hangingPunct="0">
              <a:lnSpc>
                <a:spcPct val="125000"/>
              </a:lnSpc>
              <a:spcAft>
                <a:spcPct val="25000"/>
              </a:spcAft>
              <a:buFont typeface="Arial"/>
              <a:buChar char="•"/>
              <a:defRPr/>
            </a:pPr>
            <a:r>
              <a:rPr lang="en-US" sz="1800" dirty="0" smtClean="0">
                <a:latin typeface="Trebuchet MS" panose="020B0603020202020204" pitchFamily="34" charset="0"/>
              </a:rPr>
              <a:t>Rapid assessment approach to evaluate variability of wave energy transformation based almost entirely on remote sensing observations</a:t>
            </a:r>
          </a:p>
          <a:p>
            <a:pPr marL="544513" indent="-285750" algn="just" eaLnBrk="0" hangingPunct="0">
              <a:lnSpc>
                <a:spcPct val="125000"/>
              </a:lnSpc>
              <a:spcAft>
                <a:spcPct val="25000"/>
              </a:spcAft>
              <a:buFont typeface="Courier New"/>
              <a:buChar char="o"/>
              <a:tabLst>
                <a:tab pos="357188" algn="l"/>
              </a:tabLst>
              <a:defRPr/>
            </a:pPr>
            <a:r>
              <a:rPr lang="en-US" sz="1800" i="1" dirty="0" err="1" smtClean="0">
                <a:solidFill>
                  <a:srgbClr val="7F7F7F"/>
                </a:solidFill>
                <a:latin typeface="Cambria"/>
                <a:cs typeface="Cambria"/>
              </a:rPr>
              <a:t>Q</a:t>
            </a:r>
            <a:r>
              <a:rPr lang="en-US" sz="1800" i="1" baseline="-25000" dirty="0" err="1" smtClean="0">
                <a:solidFill>
                  <a:srgbClr val="7F7F7F"/>
                </a:solidFill>
                <a:latin typeface="Cambria"/>
                <a:cs typeface="Cambria"/>
              </a:rPr>
              <a:t>b</a:t>
            </a:r>
            <a:r>
              <a:rPr lang="en-US" sz="1800" dirty="0" smtClean="0">
                <a:solidFill>
                  <a:srgbClr val="7F7F7F"/>
                </a:solidFill>
                <a:latin typeface="Cambria"/>
                <a:cs typeface="Cambria"/>
              </a:rPr>
              <a:t>, </a:t>
            </a:r>
            <a:r>
              <a:rPr lang="en-US" sz="1800" i="1" dirty="0" err="1" smtClean="0">
                <a:solidFill>
                  <a:srgbClr val="7F7F7F"/>
                </a:solidFill>
                <a:latin typeface="Cambria"/>
                <a:cs typeface="Cambria"/>
              </a:rPr>
              <a:t>f</a:t>
            </a:r>
            <a:r>
              <a:rPr lang="en-US" sz="1800" i="1" baseline="-25000" dirty="0" err="1" smtClean="0">
                <a:solidFill>
                  <a:srgbClr val="7F7F7F"/>
                </a:solidFill>
                <a:latin typeface="Cambria"/>
                <a:cs typeface="Cambria"/>
              </a:rPr>
              <a:t>p</a:t>
            </a:r>
            <a:r>
              <a:rPr lang="en-US" sz="1800" dirty="0" smtClean="0">
                <a:solidFill>
                  <a:srgbClr val="7F7F7F"/>
                </a:solidFill>
                <a:latin typeface="Cambria"/>
                <a:cs typeface="Cambria"/>
              </a:rPr>
              <a:t>, </a:t>
            </a:r>
            <a:r>
              <a:rPr lang="el-GR" sz="1800" i="1" dirty="0" smtClean="0">
                <a:solidFill>
                  <a:srgbClr val="7F7F7F"/>
                </a:solidFill>
                <a:latin typeface="Cambria"/>
                <a:cs typeface="Cambria"/>
              </a:rPr>
              <a:t>α</a:t>
            </a:r>
            <a:r>
              <a:rPr lang="en-US" sz="1800" i="1" baseline="-25000" dirty="0" smtClean="0">
                <a:solidFill>
                  <a:srgbClr val="7F7F7F"/>
                </a:solidFill>
                <a:latin typeface="Cambria"/>
                <a:cs typeface="Cambria"/>
              </a:rPr>
              <a:t>p</a:t>
            </a:r>
            <a:r>
              <a:rPr lang="en-US" sz="1800" dirty="0" smtClean="0">
                <a:solidFill>
                  <a:srgbClr val="7F7F7F"/>
                </a:solidFill>
                <a:latin typeface="Cambria"/>
                <a:cs typeface="Cambria"/>
              </a:rPr>
              <a:t>, </a:t>
            </a:r>
            <a:r>
              <a:rPr lang="en-US" sz="1800" i="1" dirty="0" smtClean="0">
                <a:solidFill>
                  <a:srgbClr val="7F7F7F"/>
                </a:solidFill>
                <a:latin typeface="Cambria"/>
                <a:cs typeface="Cambria"/>
              </a:rPr>
              <a:t>h</a:t>
            </a:r>
            <a:r>
              <a:rPr lang="en-US" sz="1800" dirty="0" smtClean="0">
                <a:solidFill>
                  <a:srgbClr val="7F7F7F"/>
                </a:solidFill>
                <a:latin typeface="Cambria"/>
                <a:cs typeface="Cambria"/>
              </a:rPr>
              <a:t>. [</a:t>
            </a:r>
            <a:r>
              <a:rPr lang="en-US" sz="1800" i="1" dirty="0" smtClean="0">
                <a:solidFill>
                  <a:srgbClr val="7F7F7F"/>
                </a:solidFill>
                <a:latin typeface="Cambria"/>
                <a:cs typeface="Cambria"/>
              </a:rPr>
              <a:t>H</a:t>
            </a:r>
            <a:r>
              <a:rPr lang="en-US" sz="1800" i="1" baseline="-25000" dirty="0" smtClean="0">
                <a:solidFill>
                  <a:srgbClr val="7F7F7F"/>
                </a:solidFill>
                <a:latin typeface="Cambria"/>
                <a:cs typeface="Cambria"/>
              </a:rPr>
              <a:t>s</a:t>
            </a:r>
            <a:r>
              <a:rPr lang="en-US" sz="1800" dirty="0" smtClean="0">
                <a:solidFill>
                  <a:srgbClr val="7F7F7F"/>
                </a:solidFill>
                <a:latin typeface="Cambria"/>
                <a:cs typeface="Cambria"/>
              </a:rPr>
              <a:t> &amp; </a:t>
            </a:r>
            <a:r>
              <a:rPr lang="el-GR" sz="1800" i="1" dirty="0">
                <a:solidFill>
                  <a:srgbClr val="7F7F7F"/>
                </a:solidFill>
                <a:latin typeface="Cambria"/>
                <a:cs typeface="Cambria"/>
              </a:rPr>
              <a:t>η</a:t>
            </a:r>
            <a:r>
              <a:rPr lang="en-US" sz="1800" dirty="0" smtClean="0">
                <a:solidFill>
                  <a:srgbClr val="7F7F7F"/>
                </a:solidFill>
                <a:latin typeface="Cambria"/>
                <a:cs typeface="Cambria"/>
              </a:rPr>
              <a:t> - in situ]</a:t>
            </a:r>
          </a:p>
          <a:p>
            <a:pPr marL="184150" indent="-177800" algn="just" eaLnBrk="0" hangingPunct="0">
              <a:lnSpc>
                <a:spcPct val="125000"/>
              </a:lnSpc>
              <a:spcAft>
                <a:spcPct val="25000"/>
              </a:spcAft>
              <a:buFont typeface="Arial"/>
              <a:buChar char="•"/>
              <a:defRPr/>
            </a:pPr>
            <a:r>
              <a:rPr lang="en-US" sz="1800" dirty="0" smtClean="0">
                <a:latin typeface="Trebuchet MS" panose="020B0603020202020204" pitchFamily="34" charset="0"/>
              </a:rPr>
              <a:t>time </a:t>
            </a:r>
            <a:r>
              <a:rPr lang="en-US" sz="1800" dirty="0">
                <a:latin typeface="Trebuchet MS" panose="020B0603020202020204" pitchFamily="34" charset="0"/>
              </a:rPr>
              <a:t>and space distribution of wave breaking </a:t>
            </a:r>
            <a:r>
              <a:rPr lang="en-US" sz="1800" dirty="0" smtClean="0">
                <a:latin typeface="Trebuchet MS" panose="020B0603020202020204" pitchFamily="34" charset="0"/>
              </a:rPr>
              <a:t>identified </a:t>
            </a:r>
            <a:r>
              <a:rPr lang="en-US" sz="1800" dirty="0">
                <a:latin typeface="Trebuchet MS" panose="020B0603020202020204" pitchFamily="34" charset="0"/>
              </a:rPr>
              <a:t>using a threshold developed via the </a:t>
            </a:r>
            <a:r>
              <a:rPr lang="en-US" sz="1800" dirty="0" smtClean="0">
                <a:latin typeface="Trebuchet MS" panose="020B0603020202020204" pitchFamily="34" charset="0"/>
              </a:rPr>
              <a:t>NRCS PDFs</a:t>
            </a:r>
            <a:endParaRPr lang="en-US" sz="1800" dirty="0">
              <a:latin typeface="Trebuchet MS" panose="020B0603020202020204" pitchFamily="34" charset="0"/>
            </a:endParaRPr>
          </a:p>
          <a:p>
            <a:pPr marL="184150" indent="-177800" algn="just" eaLnBrk="0" hangingPunct="0">
              <a:lnSpc>
                <a:spcPct val="125000"/>
              </a:lnSpc>
              <a:spcAft>
                <a:spcPct val="25000"/>
              </a:spcAft>
              <a:buFont typeface="Arial"/>
              <a:buChar char="•"/>
              <a:defRPr/>
            </a:pPr>
            <a:r>
              <a:rPr lang="en-US" sz="1800" dirty="0" smtClean="0">
                <a:latin typeface="Trebuchet MS" panose="020B0603020202020204" pitchFamily="34" charset="0"/>
              </a:rPr>
              <a:t>Methodology tested at NRI, where strong (spatial) gradients of </a:t>
            </a:r>
            <a:r>
              <a:rPr lang="en-US" sz="1800" i="1" dirty="0" err="1" smtClean="0">
                <a:latin typeface="Trebuchet MS" panose="020B0603020202020204" pitchFamily="34" charset="0"/>
              </a:rPr>
              <a:t>H</a:t>
            </a:r>
            <a:r>
              <a:rPr lang="en-US" sz="1800" i="1" baseline="-25000" dirty="0" err="1" smtClean="0">
                <a:latin typeface="Trebuchet MS" panose="020B0603020202020204" pitchFamily="34" charset="0"/>
              </a:rPr>
              <a:t>s</a:t>
            </a:r>
            <a:r>
              <a:rPr lang="en-US" sz="1800" dirty="0" smtClean="0">
                <a:latin typeface="Trebuchet MS" panose="020B0603020202020204" pitchFamily="34" charset="0"/>
              </a:rPr>
              <a:t>, mostly driven by tide, occur at the inlet mouth</a:t>
            </a:r>
          </a:p>
          <a:p>
            <a:pPr marL="184150" indent="-177800" algn="just" eaLnBrk="0" hangingPunct="0">
              <a:lnSpc>
                <a:spcPct val="125000"/>
              </a:lnSpc>
              <a:spcAft>
                <a:spcPct val="25000"/>
              </a:spcAft>
              <a:buFont typeface="Arial"/>
              <a:buChar char="•"/>
              <a:defRPr/>
            </a:pPr>
            <a:r>
              <a:rPr lang="en-US" sz="1800" dirty="0" smtClean="0">
                <a:latin typeface="Trebuchet MS" panose="020B0603020202020204" pitchFamily="34" charset="0"/>
              </a:rPr>
              <a:t>Predicted </a:t>
            </a:r>
            <a:r>
              <a:rPr lang="en-US" sz="1800" i="1" dirty="0" err="1" smtClean="0">
                <a:latin typeface="Trebuchet MS" panose="020B0603020202020204" pitchFamily="34" charset="0"/>
              </a:rPr>
              <a:t>H</a:t>
            </a:r>
            <a:r>
              <a:rPr lang="en-US" sz="1800" i="1" baseline="-25000" dirty="0" err="1" smtClean="0">
                <a:latin typeface="Trebuchet MS" panose="020B0603020202020204" pitchFamily="34" charset="0"/>
              </a:rPr>
              <a:t>rms</a:t>
            </a:r>
            <a:r>
              <a:rPr lang="en-US" sz="1800" dirty="0" smtClean="0">
                <a:latin typeface="Trebuchet MS" panose="020B0603020202020204" pitchFamily="34" charset="0"/>
              </a:rPr>
              <a:t> &amp; </a:t>
            </a:r>
            <a:r>
              <a:rPr lang="en-US" sz="1800" i="1" dirty="0" err="1" smtClean="0">
                <a:latin typeface="Trebuchet MS" panose="020B0603020202020204" pitchFamily="34" charset="0"/>
              </a:rPr>
              <a:t>S</a:t>
            </a:r>
            <a:r>
              <a:rPr lang="en-US" sz="1800" i="1" baseline="-25000" dirty="0" err="1" smtClean="0">
                <a:latin typeface="Trebuchet MS" panose="020B0603020202020204" pitchFamily="34" charset="0"/>
              </a:rPr>
              <a:t>xx</a:t>
            </a:r>
            <a:r>
              <a:rPr lang="en-US" sz="1800" dirty="0">
                <a:latin typeface="Trebuchet MS" panose="020B0603020202020204" pitchFamily="34" charset="0"/>
              </a:rPr>
              <a:t> </a:t>
            </a:r>
            <a:r>
              <a:rPr lang="en-US" sz="1800" dirty="0" smtClean="0">
                <a:latin typeface="Trebuchet MS" panose="020B0603020202020204" pitchFamily="34" charset="0"/>
              </a:rPr>
              <a:t>agree well with observations</a:t>
            </a:r>
          </a:p>
          <a:p>
            <a:pPr marL="544513" indent="-285750" eaLnBrk="0" hangingPunct="0">
              <a:lnSpc>
                <a:spcPct val="125000"/>
              </a:lnSpc>
              <a:spcAft>
                <a:spcPct val="25000"/>
              </a:spcAft>
              <a:buFont typeface="Courier New"/>
              <a:buChar char="o"/>
              <a:tabLst>
                <a:tab pos="806450" algn="l"/>
              </a:tabLst>
              <a:defRPr/>
            </a:pPr>
            <a:r>
              <a:rPr lang="en-US" sz="1800" i="1" dirty="0" smtClean="0">
                <a:solidFill>
                  <a:srgbClr val="7F7F7F"/>
                </a:solidFill>
                <a:latin typeface="Cambria"/>
                <a:cs typeface="Cambria"/>
              </a:rPr>
              <a:t>R</a:t>
            </a:r>
            <a:r>
              <a:rPr lang="en-US" sz="1800" dirty="0" smtClean="0">
                <a:solidFill>
                  <a:srgbClr val="7F7F7F"/>
                </a:solidFill>
                <a:latin typeface="Cambria"/>
                <a:cs typeface="Cambria"/>
              </a:rPr>
              <a:t> = 0.68─0.96; </a:t>
            </a:r>
            <a:r>
              <a:rPr lang="en-US" sz="1800" i="1" dirty="0" smtClean="0">
                <a:solidFill>
                  <a:srgbClr val="7F7F7F"/>
                </a:solidFill>
                <a:latin typeface="Cambria"/>
                <a:cs typeface="Cambria"/>
              </a:rPr>
              <a:t>bias</a:t>
            </a:r>
            <a:r>
              <a:rPr lang="en-US" sz="1800" dirty="0" smtClean="0">
                <a:solidFill>
                  <a:srgbClr val="7F7F7F"/>
                </a:solidFill>
                <a:latin typeface="Cambria"/>
                <a:cs typeface="Cambria"/>
              </a:rPr>
              <a:t> = -0.05─0.17 m; </a:t>
            </a:r>
            <a:r>
              <a:rPr lang="en-US" sz="1800" i="1" dirty="0" err="1" smtClean="0">
                <a:solidFill>
                  <a:srgbClr val="7F7F7F"/>
                </a:solidFill>
                <a:latin typeface="Cambria"/>
                <a:cs typeface="Cambria"/>
              </a:rPr>
              <a:t>rmse</a:t>
            </a:r>
            <a:r>
              <a:rPr lang="en-US" sz="1800" dirty="0" smtClean="0">
                <a:solidFill>
                  <a:srgbClr val="7F7F7F"/>
                </a:solidFill>
                <a:latin typeface="Cambria"/>
                <a:cs typeface="Cambria"/>
              </a:rPr>
              <a:t> = 0.06─0.19 m;</a:t>
            </a:r>
          </a:p>
          <a:p>
            <a:pPr marL="544513" indent="-285750" eaLnBrk="0" hangingPunct="0">
              <a:lnSpc>
                <a:spcPct val="125000"/>
              </a:lnSpc>
              <a:spcAft>
                <a:spcPct val="25000"/>
              </a:spcAft>
              <a:buFont typeface="Courier New"/>
              <a:buChar char="o"/>
              <a:tabLst>
                <a:tab pos="806450" algn="l"/>
              </a:tabLst>
              <a:defRPr/>
            </a:pPr>
            <a:r>
              <a:rPr lang="en-US" sz="1800" i="1" dirty="0">
                <a:solidFill>
                  <a:srgbClr val="7F7F7F"/>
                </a:solidFill>
                <a:latin typeface="Cambria"/>
                <a:cs typeface="Cambria"/>
              </a:rPr>
              <a:t>R</a:t>
            </a:r>
            <a:r>
              <a:rPr lang="en-US" sz="1800" dirty="0">
                <a:solidFill>
                  <a:srgbClr val="7F7F7F"/>
                </a:solidFill>
                <a:latin typeface="Cambria"/>
                <a:cs typeface="Cambria"/>
              </a:rPr>
              <a:t> = </a:t>
            </a:r>
            <a:r>
              <a:rPr lang="en-US" sz="1800" dirty="0" smtClean="0">
                <a:solidFill>
                  <a:srgbClr val="7F7F7F"/>
                </a:solidFill>
                <a:latin typeface="Cambria"/>
                <a:cs typeface="Cambria"/>
              </a:rPr>
              <a:t>0.79─0.95; </a:t>
            </a:r>
            <a:r>
              <a:rPr lang="en-US" sz="1800" i="1" dirty="0">
                <a:solidFill>
                  <a:srgbClr val="7F7F7F"/>
                </a:solidFill>
                <a:latin typeface="Cambria"/>
                <a:cs typeface="Cambria"/>
              </a:rPr>
              <a:t>bias</a:t>
            </a:r>
            <a:r>
              <a:rPr lang="en-US" sz="1800" dirty="0">
                <a:solidFill>
                  <a:srgbClr val="7F7F7F"/>
                </a:solidFill>
                <a:latin typeface="Cambria"/>
                <a:cs typeface="Cambria"/>
              </a:rPr>
              <a:t> = </a:t>
            </a:r>
            <a:r>
              <a:rPr lang="en-US" sz="1800" dirty="0" smtClean="0">
                <a:solidFill>
                  <a:srgbClr val="7F7F7F"/>
                </a:solidFill>
                <a:latin typeface="Cambria"/>
                <a:cs typeface="Cambria"/>
              </a:rPr>
              <a:t>72─191 kg s</a:t>
            </a:r>
            <a:r>
              <a:rPr lang="en-US" sz="1800" baseline="30000" dirty="0" smtClean="0">
                <a:solidFill>
                  <a:srgbClr val="7F7F7F"/>
                </a:solidFill>
                <a:latin typeface="Cambria"/>
                <a:cs typeface="Cambria"/>
              </a:rPr>
              <a:t>-2</a:t>
            </a:r>
            <a:r>
              <a:rPr lang="en-US" sz="1800" dirty="0" smtClean="0">
                <a:solidFill>
                  <a:srgbClr val="7F7F7F"/>
                </a:solidFill>
                <a:latin typeface="Cambria"/>
                <a:cs typeface="Cambria"/>
              </a:rPr>
              <a:t> m</a:t>
            </a:r>
            <a:r>
              <a:rPr lang="en-US" sz="1800" baseline="30000" dirty="0" smtClean="0">
                <a:solidFill>
                  <a:srgbClr val="7F7F7F"/>
                </a:solidFill>
                <a:latin typeface="Cambria"/>
                <a:cs typeface="Cambria"/>
              </a:rPr>
              <a:t>-1</a:t>
            </a:r>
            <a:r>
              <a:rPr lang="en-US" sz="1800" dirty="0" smtClean="0">
                <a:solidFill>
                  <a:srgbClr val="7F7F7F"/>
                </a:solidFill>
                <a:latin typeface="Cambria"/>
                <a:cs typeface="Cambria"/>
              </a:rPr>
              <a:t>; </a:t>
            </a:r>
            <a:r>
              <a:rPr lang="en-US" sz="1800" i="1" dirty="0" err="1">
                <a:solidFill>
                  <a:srgbClr val="7F7F7F"/>
                </a:solidFill>
                <a:latin typeface="Cambria"/>
                <a:cs typeface="Cambria"/>
              </a:rPr>
              <a:t>rmse</a:t>
            </a:r>
            <a:r>
              <a:rPr lang="en-US" sz="1800" dirty="0">
                <a:solidFill>
                  <a:srgbClr val="7F7F7F"/>
                </a:solidFill>
                <a:latin typeface="Cambria"/>
                <a:cs typeface="Cambria"/>
              </a:rPr>
              <a:t> = </a:t>
            </a:r>
            <a:r>
              <a:rPr lang="en-US" sz="1800" dirty="0" smtClean="0">
                <a:solidFill>
                  <a:srgbClr val="7F7F7F"/>
                </a:solidFill>
                <a:latin typeface="Cambria"/>
                <a:cs typeface="Cambria"/>
              </a:rPr>
              <a:t>138─247 </a:t>
            </a:r>
            <a:r>
              <a:rPr lang="en-US" sz="1800" dirty="0">
                <a:solidFill>
                  <a:srgbClr val="7F7F7F"/>
                </a:solidFill>
                <a:latin typeface="Cambria"/>
                <a:cs typeface="Cambria"/>
              </a:rPr>
              <a:t>kg s</a:t>
            </a:r>
            <a:r>
              <a:rPr lang="en-US" sz="1800" baseline="30000" dirty="0">
                <a:solidFill>
                  <a:srgbClr val="7F7F7F"/>
                </a:solidFill>
                <a:latin typeface="Cambria"/>
                <a:cs typeface="Cambria"/>
              </a:rPr>
              <a:t>-2</a:t>
            </a:r>
            <a:r>
              <a:rPr lang="en-US" sz="1800" dirty="0">
                <a:solidFill>
                  <a:srgbClr val="7F7F7F"/>
                </a:solidFill>
                <a:latin typeface="Cambria"/>
                <a:cs typeface="Cambria"/>
              </a:rPr>
              <a:t> m</a:t>
            </a:r>
            <a:r>
              <a:rPr lang="en-US" sz="1800" baseline="30000" dirty="0">
                <a:solidFill>
                  <a:srgbClr val="7F7F7F"/>
                </a:solidFill>
                <a:latin typeface="Cambria"/>
                <a:cs typeface="Cambria"/>
              </a:rPr>
              <a:t>-1</a:t>
            </a:r>
            <a:r>
              <a:rPr lang="en-US" sz="1800" dirty="0" smtClean="0">
                <a:solidFill>
                  <a:srgbClr val="7F7F7F"/>
                </a:solidFill>
                <a:latin typeface="Cambria"/>
                <a:cs typeface="Cambria"/>
              </a:rPr>
              <a:t>;</a:t>
            </a:r>
          </a:p>
          <a:p>
            <a:pPr marL="184150" indent="-177800" algn="just" eaLnBrk="0" hangingPunct="0">
              <a:lnSpc>
                <a:spcPct val="125000"/>
              </a:lnSpc>
              <a:spcAft>
                <a:spcPct val="25000"/>
              </a:spcAft>
              <a:buFont typeface="Arial"/>
              <a:buChar char="•"/>
              <a:defRPr/>
            </a:pPr>
            <a:r>
              <a:rPr lang="en-US" sz="1800" dirty="0" smtClean="0">
                <a:latin typeface="Trebuchet MS" panose="020B0603020202020204" pitchFamily="34" charset="0"/>
              </a:rPr>
              <a:t>Results are consistent with other studies</a:t>
            </a:r>
          </a:p>
          <a:p>
            <a:pPr marL="544513" indent="-285750" algn="just" eaLnBrk="0" hangingPunct="0">
              <a:lnSpc>
                <a:spcPct val="125000"/>
              </a:lnSpc>
              <a:spcAft>
                <a:spcPct val="25000"/>
              </a:spcAft>
              <a:buFont typeface="Courier New"/>
              <a:buChar char="o"/>
              <a:tabLst>
                <a:tab pos="449263" algn="l"/>
              </a:tabLst>
              <a:defRPr/>
            </a:pPr>
            <a:r>
              <a:rPr lang="en-US" sz="1800" dirty="0" err="1">
                <a:solidFill>
                  <a:srgbClr val="7F7F7F"/>
                </a:solidFill>
                <a:latin typeface="Cambria"/>
                <a:cs typeface="Cambria"/>
              </a:rPr>
              <a:t>Zippel</a:t>
            </a:r>
            <a:r>
              <a:rPr lang="en-US" sz="1800" dirty="0">
                <a:solidFill>
                  <a:srgbClr val="7F7F7F"/>
                </a:solidFill>
                <a:latin typeface="Cambria"/>
                <a:cs typeface="Cambria"/>
              </a:rPr>
              <a:t> &amp; Thomson 2014</a:t>
            </a:r>
            <a:r>
              <a:rPr lang="en-US" sz="1800" dirty="0" smtClean="0">
                <a:solidFill>
                  <a:srgbClr val="7F7F7F"/>
                </a:solidFill>
                <a:latin typeface="Cambria"/>
                <a:cs typeface="Cambria"/>
              </a:rPr>
              <a:t>; </a:t>
            </a:r>
            <a:r>
              <a:rPr lang="en-US" sz="1800" dirty="0" err="1" smtClean="0">
                <a:solidFill>
                  <a:srgbClr val="7F7F7F"/>
                </a:solidFill>
                <a:latin typeface="Cambria"/>
                <a:cs typeface="Cambria"/>
              </a:rPr>
              <a:t>Wargula</a:t>
            </a:r>
            <a:r>
              <a:rPr lang="en-US" sz="1800" dirty="0" smtClean="0">
                <a:solidFill>
                  <a:srgbClr val="7F7F7F"/>
                </a:solidFill>
                <a:latin typeface="Cambria"/>
                <a:cs typeface="Cambria"/>
              </a:rPr>
              <a:t> et al. 2014; Chen et al.</a:t>
            </a:r>
            <a:r>
              <a:rPr lang="en-US" sz="1800" dirty="0">
                <a:solidFill>
                  <a:srgbClr val="7F7F7F"/>
                </a:solidFill>
                <a:latin typeface="Cambria"/>
                <a:cs typeface="Cambria"/>
              </a:rPr>
              <a:t> </a:t>
            </a:r>
            <a:r>
              <a:rPr lang="en-US" sz="1800" dirty="0" smtClean="0">
                <a:solidFill>
                  <a:srgbClr val="7F7F7F"/>
                </a:solidFill>
                <a:latin typeface="Cambria"/>
                <a:cs typeface="Cambria"/>
              </a:rPr>
              <a:t>2014;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80000" y="142740"/>
            <a:ext cx="12182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200" b="1" dirty="0" smtClean="0">
                <a:latin typeface="Trebuchet MS" charset="0"/>
                <a:cs typeface="Trebuchet MS" charset="0"/>
              </a:rPr>
              <a:t>Summary</a:t>
            </a:r>
            <a:endParaRPr lang="en-US" sz="2200" b="1" dirty="0">
              <a:solidFill>
                <a:schemeClr val="accent6">
                  <a:lumMod val="75000"/>
                </a:schemeClr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80756" y="6057830"/>
            <a:ext cx="87740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185738" indent="-185738" defTabSz="652463" eaLnBrk="0">
              <a:tabLst>
                <a:tab pos="158750" algn="l"/>
                <a:tab pos="482600" algn="l"/>
                <a:tab pos="808038" algn="l"/>
                <a:tab pos="1133475" algn="l"/>
                <a:tab pos="1458913" algn="l"/>
                <a:tab pos="1784350" algn="l"/>
                <a:tab pos="2109788" algn="l"/>
                <a:tab pos="2435225" algn="l"/>
                <a:tab pos="2760663" algn="l"/>
                <a:tab pos="3086100" algn="l"/>
                <a:tab pos="3411538" algn="l"/>
                <a:tab pos="3736975" algn="l"/>
                <a:tab pos="4062413" algn="l"/>
                <a:tab pos="4387850" algn="l"/>
                <a:tab pos="4713288" algn="l"/>
                <a:tab pos="5038725" algn="l"/>
                <a:tab pos="5364163" algn="l"/>
                <a:tab pos="5689600" algn="l"/>
                <a:tab pos="6015038" algn="l"/>
                <a:tab pos="6340475" algn="l"/>
                <a:tab pos="6665913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Trebuchet MS" charset="0"/>
                <a:ea typeface="ＭＳ Ｐゴシック" charset="0"/>
                <a:cs typeface="Arial" charset="0"/>
              </a:defRPr>
            </a:lvl1pPr>
            <a:lvl2pPr defTabSz="652463" eaLnBrk="0">
              <a:tabLst>
                <a:tab pos="158750" algn="l"/>
                <a:tab pos="482600" algn="l"/>
                <a:tab pos="808038" algn="l"/>
                <a:tab pos="1133475" algn="l"/>
                <a:tab pos="1458913" algn="l"/>
                <a:tab pos="1784350" algn="l"/>
                <a:tab pos="2109788" algn="l"/>
                <a:tab pos="2435225" algn="l"/>
                <a:tab pos="2760663" algn="l"/>
                <a:tab pos="3086100" algn="l"/>
                <a:tab pos="3411538" algn="l"/>
                <a:tab pos="3736975" algn="l"/>
                <a:tab pos="4062413" algn="l"/>
                <a:tab pos="4387850" algn="l"/>
                <a:tab pos="4713288" algn="l"/>
                <a:tab pos="5038725" algn="l"/>
                <a:tab pos="5364163" algn="l"/>
                <a:tab pos="5689600" algn="l"/>
                <a:tab pos="6015038" algn="l"/>
                <a:tab pos="6340475" algn="l"/>
                <a:tab pos="6665913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2pPr>
            <a:lvl3pPr defTabSz="652463" eaLnBrk="0">
              <a:tabLst>
                <a:tab pos="158750" algn="l"/>
                <a:tab pos="482600" algn="l"/>
                <a:tab pos="808038" algn="l"/>
                <a:tab pos="1133475" algn="l"/>
                <a:tab pos="1458913" algn="l"/>
                <a:tab pos="1784350" algn="l"/>
                <a:tab pos="2109788" algn="l"/>
                <a:tab pos="2435225" algn="l"/>
                <a:tab pos="2760663" algn="l"/>
                <a:tab pos="3086100" algn="l"/>
                <a:tab pos="3411538" algn="l"/>
                <a:tab pos="3736975" algn="l"/>
                <a:tab pos="4062413" algn="l"/>
                <a:tab pos="4387850" algn="l"/>
                <a:tab pos="4713288" algn="l"/>
                <a:tab pos="5038725" algn="l"/>
                <a:tab pos="5364163" algn="l"/>
                <a:tab pos="5689600" algn="l"/>
                <a:tab pos="6015038" algn="l"/>
                <a:tab pos="6340475" algn="l"/>
                <a:tab pos="6665913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3pPr>
            <a:lvl4pPr defTabSz="652463" eaLnBrk="0">
              <a:tabLst>
                <a:tab pos="158750" algn="l"/>
                <a:tab pos="482600" algn="l"/>
                <a:tab pos="808038" algn="l"/>
                <a:tab pos="1133475" algn="l"/>
                <a:tab pos="1458913" algn="l"/>
                <a:tab pos="1784350" algn="l"/>
                <a:tab pos="2109788" algn="l"/>
                <a:tab pos="2435225" algn="l"/>
                <a:tab pos="2760663" algn="l"/>
                <a:tab pos="3086100" algn="l"/>
                <a:tab pos="3411538" algn="l"/>
                <a:tab pos="3736975" algn="l"/>
                <a:tab pos="4062413" algn="l"/>
                <a:tab pos="4387850" algn="l"/>
                <a:tab pos="4713288" algn="l"/>
                <a:tab pos="5038725" algn="l"/>
                <a:tab pos="5364163" algn="l"/>
                <a:tab pos="5689600" algn="l"/>
                <a:tab pos="6015038" algn="l"/>
                <a:tab pos="6340475" algn="l"/>
                <a:tab pos="6665913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4pPr>
            <a:lvl5pPr defTabSz="652463" eaLnBrk="0">
              <a:tabLst>
                <a:tab pos="158750" algn="l"/>
                <a:tab pos="482600" algn="l"/>
                <a:tab pos="808038" algn="l"/>
                <a:tab pos="1133475" algn="l"/>
                <a:tab pos="1458913" algn="l"/>
                <a:tab pos="1784350" algn="l"/>
                <a:tab pos="2109788" algn="l"/>
                <a:tab pos="2435225" algn="l"/>
                <a:tab pos="2760663" algn="l"/>
                <a:tab pos="3086100" algn="l"/>
                <a:tab pos="3411538" algn="l"/>
                <a:tab pos="3736975" algn="l"/>
                <a:tab pos="4062413" algn="l"/>
                <a:tab pos="4387850" algn="l"/>
                <a:tab pos="4713288" algn="l"/>
                <a:tab pos="5038725" algn="l"/>
                <a:tab pos="5364163" algn="l"/>
                <a:tab pos="5689600" algn="l"/>
                <a:tab pos="6015038" algn="l"/>
                <a:tab pos="6340475" algn="l"/>
                <a:tab pos="6665913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5pPr>
            <a:lvl6pPr marL="2514600" indent="-228600" defTabSz="6524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58750" algn="l"/>
                <a:tab pos="482600" algn="l"/>
                <a:tab pos="808038" algn="l"/>
                <a:tab pos="1133475" algn="l"/>
                <a:tab pos="1458913" algn="l"/>
                <a:tab pos="1784350" algn="l"/>
                <a:tab pos="2109788" algn="l"/>
                <a:tab pos="2435225" algn="l"/>
                <a:tab pos="2760663" algn="l"/>
                <a:tab pos="3086100" algn="l"/>
                <a:tab pos="3411538" algn="l"/>
                <a:tab pos="3736975" algn="l"/>
                <a:tab pos="4062413" algn="l"/>
                <a:tab pos="4387850" algn="l"/>
                <a:tab pos="4713288" algn="l"/>
                <a:tab pos="5038725" algn="l"/>
                <a:tab pos="5364163" algn="l"/>
                <a:tab pos="5689600" algn="l"/>
                <a:tab pos="6015038" algn="l"/>
                <a:tab pos="6340475" algn="l"/>
                <a:tab pos="6665913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6pPr>
            <a:lvl7pPr marL="2971800" indent="-228600" defTabSz="6524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58750" algn="l"/>
                <a:tab pos="482600" algn="l"/>
                <a:tab pos="808038" algn="l"/>
                <a:tab pos="1133475" algn="l"/>
                <a:tab pos="1458913" algn="l"/>
                <a:tab pos="1784350" algn="l"/>
                <a:tab pos="2109788" algn="l"/>
                <a:tab pos="2435225" algn="l"/>
                <a:tab pos="2760663" algn="l"/>
                <a:tab pos="3086100" algn="l"/>
                <a:tab pos="3411538" algn="l"/>
                <a:tab pos="3736975" algn="l"/>
                <a:tab pos="4062413" algn="l"/>
                <a:tab pos="4387850" algn="l"/>
                <a:tab pos="4713288" algn="l"/>
                <a:tab pos="5038725" algn="l"/>
                <a:tab pos="5364163" algn="l"/>
                <a:tab pos="5689600" algn="l"/>
                <a:tab pos="6015038" algn="l"/>
                <a:tab pos="6340475" algn="l"/>
                <a:tab pos="6665913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7pPr>
            <a:lvl8pPr marL="3429000" indent="-228600" defTabSz="6524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58750" algn="l"/>
                <a:tab pos="482600" algn="l"/>
                <a:tab pos="808038" algn="l"/>
                <a:tab pos="1133475" algn="l"/>
                <a:tab pos="1458913" algn="l"/>
                <a:tab pos="1784350" algn="l"/>
                <a:tab pos="2109788" algn="l"/>
                <a:tab pos="2435225" algn="l"/>
                <a:tab pos="2760663" algn="l"/>
                <a:tab pos="3086100" algn="l"/>
                <a:tab pos="3411538" algn="l"/>
                <a:tab pos="3736975" algn="l"/>
                <a:tab pos="4062413" algn="l"/>
                <a:tab pos="4387850" algn="l"/>
                <a:tab pos="4713288" algn="l"/>
                <a:tab pos="5038725" algn="l"/>
                <a:tab pos="5364163" algn="l"/>
                <a:tab pos="5689600" algn="l"/>
                <a:tab pos="6015038" algn="l"/>
                <a:tab pos="6340475" algn="l"/>
                <a:tab pos="6665913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8pPr>
            <a:lvl9pPr marL="3886200" indent="-228600" defTabSz="6524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58750" algn="l"/>
                <a:tab pos="482600" algn="l"/>
                <a:tab pos="808038" algn="l"/>
                <a:tab pos="1133475" algn="l"/>
                <a:tab pos="1458913" algn="l"/>
                <a:tab pos="1784350" algn="l"/>
                <a:tab pos="2109788" algn="l"/>
                <a:tab pos="2435225" algn="l"/>
                <a:tab pos="2760663" algn="l"/>
                <a:tab pos="3086100" algn="l"/>
                <a:tab pos="3411538" algn="l"/>
                <a:tab pos="3736975" algn="l"/>
                <a:tab pos="4062413" algn="l"/>
                <a:tab pos="4387850" algn="l"/>
                <a:tab pos="4713288" algn="l"/>
                <a:tab pos="5038725" algn="l"/>
                <a:tab pos="5364163" algn="l"/>
                <a:tab pos="5689600" algn="l"/>
                <a:tab pos="6015038" algn="l"/>
                <a:tab pos="6340475" algn="l"/>
                <a:tab pos="6665913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9pPr>
          </a:lstStyle>
          <a:p>
            <a:pPr marL="0" indent="0" eaLnBrk="1">
              <a:spcAft>
                <a:spcPts val="600"/>
              </a:spcAft>
              <a:defRPr/>
            </a:pPr>
            <a:r>
              <a:rPr lang="es-MX" sz="2000" dirty="0" smtClean="0">
                <a:solidFill>
                  <a:srgbClr val="0000FF"/>
                </a:solidFill>
                <a:latin typeface="Trebuchet MS"/>
                <a:cs typeface="Trebuchet MS"/>
              </a:rPr>
              <a:t>Is it possible </a:t>
            </a:r>
            <a:r>
              <a:rPr lang="en-CA" sz="2000" dirty="0" smtClean="0">
                <a:solidFill>
                  <a:srgbClr val="0000FF"/>
                </a:solidFill>
                <a:latin typeface="Trebuchet MS"/>
                <a:cs typeface="Trebuchet MS"/>
              </a:rPr>
              <a:t>to </a:t>
            </a:r>
            <a:r>
              <a:rPr lang="en-CA" sz="2000" dirty="0">
                <a:solidFill>
                  <a:srgbClr val="0000FF"/>
                </a:solidFill>
                <a:latin typeface="Trebuchet MS"/>
                <a:cs typeface="Trebuchet MS"/>
              </a:rPr>
              <a:t>discriminate between the different stages of breaking using radar </a:t>
            </a:r>
            <a:r>
              <a:rPr lang="en-CA" sz="2000" dirty="0" smtClean="0">
                <a:solidFill>
                  <a:srgbClr val="0000FF"/>
                </a:solidFill>
                <a:latin typeface="Trebuchet MS"/>
                <a:cs typeface="Trebuchet MS"/>
              </a:rPr>
              <a:t>alone?</a:t>
            </a:r>
            <a:endParaRPr lang="en-CA" sz="2000" dirty="0" smtClean="0">
              <a:solidFill>
                <a:srgbClr val="0000FF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907363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ejada en Meron 20140303 - clip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551025" y="156192"/>
            <a:ext cx="2041981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652463" eaLnBrk="0">
              <a:tabLst>
                <a:tab pos="0" algn="l"/>
                <a:tab pos="323850" algn="l"/>
                <a:tab pos="649288" algn="l"/>
                <a:tab pos="974725" algn="l"/>
                <a:tab pos="1300163" algn="l"/>
                <a:tab pos="1625600" algn="l"/>
                <a:tab pos="1951038" algn="l"/>
                <a:tab pos="2276475" algn="l"/>
                <a:tab pos="2601913" algn="l"/>
                <a:tab pos="2927350" algn="l"/>
                <a:tab pos="3252788" algn="l"/>
                <a:tab pos="3578225" algn="l"/>
                <a:tab pos="3903663" algn="l"/>
                <a:tab pos="4229100" algn="l"/>
                <a:tab pos="4554538" algn="l"/>
                <a:tab pos="4879975" algn="l"/>
                <a:tab pos="5205413" algn="l"/>
                <a:tab pos="5530850" algn="l"/>
                <a:tab pos="5856288" algn="l"/>
                <a:tab pos="6181725" algn="l"/>
                <a:tab pos="6507163" algn="l"/>
              </a:tabLst>
              <a:defRPr>
                <a:solidFill>
                  <a:schemeClr val="tx1"/>
                </a:solidFill>
                <a:latin typeface="Trebuchet MS" charset="0"/>
                <a:ea typeface="ＭＳ Ｐゴシック" charset="0"/>
                <a:cs typeface="Arial" charset="0"/>
              </a:defRPr>
            </a:lvl1pPr>
            <a:lvl2pPr defTabSz="652463" eaLnBrk="0">
              <a:tabLst>
                <a:tab pos="0" algn="l"/>
                <a:tab pos="323850" algn="l"/>
                <a:tab pos="649288" algn="l"/>
                <a:tab pos="974725" algn="l"/>
                <a:tab pos="1300163" algn="l"/>
                <a:tab pos="1625600" algn="l"/>
                <a:tab pos="1951038" algn="l"/>
                <a:tab pos="2276475" algn="l"/>
                <a:tab pos="2601913" algn="l"/>
                <a:tab pos="2927350" algn="l"/>
                <a:tab pos="3252788" algn="l"/>
                <a:tab pos="3578225" algn="l"/>
                <a:tab pos="3903663" algn="l"/>
                <a:tab pos="4229100" algn="l"/>
                <a:tab pos="4554538" algn="l"/>
                <a:tab pos="4879975" algn="l"/>
                <a:tab pos="5205413" algn="l"/>
                <a:tab pos="5530850" algn="l"/>
                <a:tab pos="5856288" algn="l"/>
                <a:tab pos="6181725" algn="l"/>
                <a:tab pos="6507163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2pPr>
            <a:lvl3pPr defTabSz="652463" eaLnBrk="0">
              <a:tabLst>
                <a:tab pos="0" algn="l"/>
                <a:tab pos="323850" algn="l"/>
                <a:tab pos="649288" algn="l"/>
                <a:tab pos="974725" algn="l"/>
                <a:tab pos="1300163" algn="l"/>
                <a:tab pos="1625600" algn="l"/>
                <a:tab pos="1951038" algn="l"/>
                <a:tab pos="2276475" algn="l"/>
                <a:tab pos="2601913" algn="l"/>
                <a:tab pos="2927350" algn="l"/>
                <a:tab pos="3252788" algn="l"/>
                <a:tab pos="3578225" algn="l"/>
                <a:tab pos="3903663" algn="l"/>
                <a:tab pos="4229100" algn="l"/>
                <a:tab pos="4554538" algn="l"/>
                <a:tab pos="4879975" algn="l"/>
                <a:tab pos="5205413" algn="l"/>
                <a:tab pos="5530850" algn="l"/>
                <a:tab pos="5856288" algn="l"/>
                <a:tab pos="6181725" algn="l"/>
                <a:tab pos="6507163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3pPr>
            <a:lvl4pPr defTabSz="652463" eaLnBrk="0">
              <a:tabLst>
                <a:tab pos="0" algn="l"/>
                <a:tab pos="323850" algn="l"/>
                <a:tab pos="649288" algn="l"/>
                <a:tab pos="974725" algn="l"/>
                <a:tab pos="1300163" algn="l"/>
                <a:tab pos="1625600" algn="l"/>
                <a:tab pos="1951038" algn="l"/>
                <a:tab pos="2276475" algn="l"/>
                <a:tab pos="2601913" algn="l"/>
                <a:tab pos="2927350" algn="l"/>
                <a:tab pos="3252788" algn="l"/>
                <a:tab pos="3578225" algn="l"/>
                <a:tab pos="3903663" algn="l"/>
                <a:tab pos="4229100" algn="l"/>
                <a:tab pos="4554538" algn="l"/>
                <a:tab pos="4879975" algn="l"/>
                <a:tab pos="5205413" algn="l"/>
                <a:tab pos="5530850" algn="l"/>
                <a:tab pos="5856288" algn="l"/>
                <a:tab pos="6181725" algn="l"/>
                <a:tab pos="6507163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4pPr>
            <a:lvl5pPr defTabSz="652463" eaLnBrk="0">
              <a:tabLst>
                <a:tab pos="0" algn="l"/>
                <a:tab pos="323850" algn="l"/>
                <a:tab pos="649288" algn="l"/>
                <a:tab pos="974725" algn="l"/>
                <a:tab pos="1300163" algn="l"/>
                <a:tab pos="1625600" algn="l"/>
                <a:tab pos="1951038" algn="l"/>
                <a:tab pos="2276475" algn="l"/>
                <a:tab pos="2601913" algn="l"/>
                <a:tab pos="2927350" algn="l"/>
                <a:tab pos="3252788" algn="l"/>
                <a:tab pos="3578225" algn="l"/>
                <a:tab pos="3903663" algn="l"/>
                <a:tab pos="4229100" algn="l"/>
                <a:tab pos="4554538" algn="l"/>
                <a:tab pos="4879975" algn="l"/>
                <a:tab pos="5205413" algn="l"/>
                <a:tab pos="5530850" algn="l"/>
                <a:tab pos="5856288" algn="l"/>
                <a:tab pos="6181725" algn="l"/>
                <a:tab pos="6507163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5pPr>
            <a:lvl6pPr marL="2514600" indent="-228600" defTabSz="6524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23850" algn="l"/>
                <a:tab pos="649288" algn="l"/>
                <a:tab pos="974725" algn="l"/>
                <a:tab pos="1300163" algn="l"/>
                <a:tab pos="1625600" algn="l"/>
                <a:tab pos="1951038" algn="l"/>
                <a:tab pos="2276475" algn="l"/>
                <a:tab pos="2601913" algn="l"/>
                <a:tab pos="2927350" algn="l"/>
                <a:tab pos="3252788" algn="l"/>
                <a:tab pos="3578225" algn="l"/>
                <a:tab pos="3903663" algn="l"/>
                <a:tab pos="4229100" algn="l"/>
                <a:tab pos="4554538" algn="l"/>
                <a:tab pos="4879975" algn="l"/>
                <a:tab pos="5205413" algn="l"/>
                <a:tab pos="5530850" algn="l"/>
                <a:tab pos="5856288" algn="l"/>
                <a:tab pos="6181725" algn="l"/>
                <a:tab pos="6507163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6pPr>
            <a:lvl7pPr marL="2971800" indent="-228600" defTabSz="6524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23850" algn="l"/>
                <a:tab pos="649288" algn="l"/>
                <a:tab pos="974725" algn="l"/>
                <a:tab pos="1300163" algn="l"/>
                <a:tab pos="1625600" algn="l"/>
                <a:tab pos="1951038" algn="l"/>
                <a:tab pos="2276475" algn="l"/>
                <a:tab pos="2601913" algn="l"/>
                <a:tab pos="2927350" algn="l"/>
                <a:tab pos="3252788" algn="l"/>
                <a:tab pos="3578225" algn="l"/>
                <a:tab pos="3903663" algn="l"/>
                <a:tab pos="4229100" algn="l"/>
                <a:tab pos="4554538" algn="l"/>
                <a:tab pos="4879975" algn="l"/>
                <a:tab pos="5205413" algn="l"/>
                <a:tab pos="5530850" algn="l"/>
                <a:tab pos="5856288" algn="l"/>
                <a:tab pos="6181725" algn="l"/>
                <a:tab pos="6507163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7pPr>
            <a:lvl8pPr marL="3429000" indent="-228600" defTabSz="6524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23850" algn="l"/>
                <a:tab pos="649288" algn="l"/>
                <a:tab pos="974725" algn="l"/>
                <a:tab pos="1300163" algn="l"/>
                <a:tab pos="1625600" algn="l"/>
                <a:tab pos="1951038" algn="l"/>
                <a:tab pos="2276475" algn="l"/>
                <a:tab pos="2601913" algn="l"/>
                <a:tab pos="2927350" algn="l"/>
                <a:tab pos="3252788" algn="l"/>
                <a:tab pos="3578225" algn="l"/>
                <a:tab pos="3903663" algn="l"/>
                <a:tab pos="4229100" algn="l"/>
                <a:tab pos="4554538" algn="l"/>
                <a:tab pos="4879975" algn="l"/>
                <a:tab pos="5205413" algn="l"/>
                <a:tab pos="5530850" algn="l"/>
                <a:tab pos="5856288" algn="l"/>
                <a:tab pos="6181725" algn="l"/>
                <a:tab pos="6507163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8pPr>
            <a:lvl9pPr marL="3886200" indent="-228600" defTabSz="6524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23850" algn="l"/>
                <a:tab pos="649288" algn="l"/>
                <a:tab pos="974725" algn="l"/>
                <a:tab pos="1300163" algn="l"/>
                <a:tab pos="1625600" algn="l"/>
                <a:tab pos="1951038" algn="l"/>
                <a:tab pos="2276475" algn="l"/>
                <a:tab pos="2601913" algn="l"/>
                <a:tab pos="2927350" algn="l"/>
                <a:tab pos="3252788" algn="l"/>
                <a:tab pos="3578225" algn="l"/>
                <a:tab pos="3903663" algn="l"/>
                <a:tab pos="4229100" algn="l"/>
                <a:tab pos="4554538" algn="l"/>
                <a:tab pos="4879975" algn="l"/>
                <a:tab pos="5205413" algn="l"/>
                <a:tab pos="5530850" algn="l"/>
                <a:tab pos="5856288" algn="l"/>
                <a:tab pos="6181725" algn="l"/>
                <a:tab pos="6507163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9pPr>
          </a:lstStyle>
          <a:p>
            <a:pPr algn="ctr" eaLnBrk="1">
              <a:buClrTx/>
              <a:buFontTx/>
              <a:buNone/>
              <a:defRPr/>
            </a:pPr>
            <a:r>
              <a:rPr lang="es-MX" sz="2900" b="1" dirty="0" smtClean="0">
                <a:solidFill>
                  <a:schemeClr val="bg1"/>
                </a:solidFill>
              </a:rPr>
              <a:t>THANK YOU</a:t>
            </a:r>
          </a:p>
          <a:p>
            <a:pPr algn="ctr" eaLnBrk="1">
              <a:buClrTx/>
              <a:buFontTx/>
              <a:buNone/>
              <a:defRPr/>
            </a:pPr>
            <a:endParaRPr lang="es-MX" sz="1600" dirty="0">
              <a:solidFill>
                <a:schemeClr val="bg1"/>
              </a:solidFill>
              <a:latin typeface="Cambria"/>
              <a:cs typeface="Cambria"/>
            </a:endParaRPr>
          </a:p>
          <a:p>
            <a:pPr algn="ctr" eaLnBrk="1">
              <a:buClrTx/>
              <a:buFontTx/>
              <a:buNone/>
              <a:defRPr/>
            </a:pPr>
            <a:r>
              <a:rPr lang="es-MX" dirty="0" smtClean="0">
                <a:solidFill>
                  <a:schemeClr val="bg1"/>
                </a:solidFill>
                <a:latin typeface="Cambria"/>
                <a:cs typeface="Cambria"/>
              </a:rPr>
              <a:t>gdiaz@cicese.mx</a:t>
            </a:r>
            <a:endParaRPr lang="es-MX" sz="1600" dirty="0" smtClean="0">
              <a:solidFill>
                <a:schemeClr val="accent2">
                  <a:lumMod val="20000"/>
                  <a:lumOff val="80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5780" y="6595796"/>
            <a:ext cx="6956156" cy="215444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defTabSz="652463" eaLnBrk="0">
              <a:tabLst>
                <a:tab pos="0" algn="l"/>
                <a:tab pos="323850" algn="l"/>
                <a:tab pos="649288" algn="l"/>
                <a:tab pos="974725" algn="l"/>
                <a:tab pos="1300163" algn="l"/>
                <a:tab pos="1625600" algn="l"/>
                <a:tab pos="1951038" algn="l"/>
                <a:tab pos="2276475" algn="l"/>
                <a:tab pos="2601913" algn="l"/>
                <a:tab pos="2927350" algn="l"/>
                <a:tab pos="3252788" algn="l"/>
                <a:tab pos="3578225" algn="l"/>
                <a:tab pos="3903663" algn="l"/>
                <a:tab pos="4229100" algn="l"/>
                <a:tab pos="4554538" algn="l"/>
                <a:tab pos="4879975" algn="l"/>
                <a:tab pos="5205413" algn="l"/>
                <a:tab pos="5530850" algn="l"/>
                <a:tab pos="5856288" algn="l"/>
                <a:tab pos="6181725" algn="l"/>
                <a:tab pos="6507163" algn="l"/>
              </a:tabLst>
              <a:defRPr>
                <a:solidFill>
                  <a:schemeClr val="tx1"/>
                </a:solidFill>
                <a:latin typeface="Trebuchet MS" charset="0"/>
                <a:ea typeface="ＭＳ Ｐゴシック" charset="0"/>
                <a:cs typeface="Arial" charset="0"/>
              </a:defRPr>
            </a:lvl1pPr>
            <a:lvl2pPr defTabSz="652463" eaLnBrk="0">
              <a:tabLst>
                <a:tab pos="0" algn="l"/>
                <a:tab pos="323850" algn="l"/>
                <a:tab pos="649288" algn="l"/>
                <a:tab pos="974725" algn="l"/>
                <a:tab pos="1300163" algn="l"/>
                <a:tab pos="1625600" algn="l"/>
                <a:tab pos="1951038" algn="l"/>
                <a:tab pos="2276475" algn="l"/>
                <a:tab pos="2601913" algn="l"/>
                <a:tab pos="2927350" algn="l"/>
                <a:tab pos="3252788" algn="l"/>
                <a:tab pos="3578225" algn="l"/>
                <a:tab pos="3903663" algn="l"/>
                <a:tab pos="4229100" algn="l"/>
                <a:tab pos="4554538" algn="l"/>
                <a:tab pos="4879975" algn="l"/>
                <a:tab pos="5205413" algn="l"/>
                <a:tab pos="5530850" algn="l"/>
                <a:tab pos="5856288" algn="l"/>
                <a:tab pos="6181725" algn="l"/>
                <a:tab pos="6507163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2pPr>
            <a:lvl3pPr defTabSz="652463" eaLnBrk="0">
              <a:tabLst>
                <a:tab pos="0" algn="l"/>
                <a:tab pos="323850" algn="l"/>
                <a:tab pos="649288" algn="l"/>
                <a:tab pos="974725" algn="l"/>
                <a:tab pos="1300163" algn="l"/>
                <a:tab pos="1625600" algn="l"/>
                <a:tab pos="1951038" algn="l"/>
                <a:tab pos="2276475" algn="l"/>
                <a:tab pos="2601913" algn="l"/>
                <a:tab pos="2927350" algn="l"/>
                <a:tab pos="3252788" algn="l"/>
                <a:tab pos="3578225" algn="l"/>
                <a:tab pos="3903663" algn="l"/>
                <a:tab pos="4229100" algn="l"/>
                <a:tab pos="4554538" algn="l"/>
                <a:tab pos="4879975" algn="l"/>
                <a:tab pos="5205413" algn="l"/>
                <a:tab pos="5530850" algn="l"/>
                <a:tab pos="5856288" algn="l"/>
                <a:tab pos="6181725" algn="l"/>
                <a:tab pos="6507163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3pPr>
            <a:lvl4pPr defTabSz="652463" eaLnBrk="0">
              <a:tabLst>
                <a:tab pos="0" algn="l"/>
                <a:tab pos="323850" algn="l"/>
                <a:tab pos="649288" algn="l"/>
                <a:tab pos="974725" algn="l"/>
                <a:tab pos="1300163" algn="l"/>
                <a:tab pos="1625600" algn="l"/>
                <a:tab pos="1951038" algn="l"/>
                <a:tab pos="2276475" algn="l"/>
                <a:tab pos="2601913" algn="l"/>
                <a:tab pos="2927350" algn="l"/>
                <a:tab pos="3252788" algn="l"/>
                <a:tab pos="3578225" algn="l"/>
                <a:tab pos="3903663" algn="l"/>
                <a:tab pos="4229100" algn="l"/>
                <a:tab pos="4554538" algn="l"/>
                <a:tab pos="4879975" algn="l"/>
                <a:tab pos="5205413" algn="l"/>
                <a:tab pos="5530850" algn="l"/>
                <a:tab pos="5856288" algn="l"/>
                <a:tab pos="6181725" algn="l"/>
                <a:tab pos="6507163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4pPr>
            <a:lvl5pPr defTabSz="652463" eaLnBrk="0">
              <a:tabLst>
                <a:tab pos="0" algn="l"/>
                <a:tab pos="323850" algn="l"/>
                <a:tab pos="649288" algn="l"/>
                <a:tab pos="974725" algn="l"/>
                <a:tab pos="1300163" algn="l"/>
                <a:tab pos="1625600" algn="l"/>
                <a:tab pos="1951038" algn="l"/>
                <a:tab pos="2276475" algn="l"/>
                <a:tab pos="2601913" algn="l"/>
                <a:tab pos="2927350" algn="l"/>
                <a:tab pos="3252788" algn="l"/>
                <a:tab pos="3578225" algn="l"/>
                <a:tab pos="3903663" algn="l"/>
                <a:tab pos="4229100" algn="l"/>
                <a:tab pos="4554538" algn="l"/>
                <a:tab pos="4879975" algn="l"/>
                <a:tab pos="5205413" algn="l"/>
                <a:tab pos="5530850" algn="l"/>
                <a:tab pos="5856288" algn="l"/>
                <a:tab pos="6181725" algn="l"/>
                <a:tab pos="6507163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5pPr>
            <a:lvl6pPr marL="2514600" indent="-228600" defTabSz="6524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23850" algn="l"/>
                <a:tab pos="649288" algn="l"/>
                <a:tab pos="974725" algn="l"/>
                <a:tab pos="1300163" algn="l"/>
                <a:tab pos="1625600" algn="l"/>
                <a:tab pos="1951038" algn="l"/>
                <a:tab pos="2276475" algn="l"/>
                <a:tab pos="2601913" algn="l"/>
                <a:tab pos="2927350" algn="l"/>
                <a:tab pos="3252788" algn="l"/>
                <a:tab pos="3578225" algn="l"/>
                <a:tab pos="3903663" algn="l"/>
                <a:tab pos="4229100" algn="l"/>
                <a:tab pos="4554538" algn="l"/>
                <a:tab pos="4879975" algn="l"/>
                <a:tab pos="5205413" algn="l"/>
                <a:tab pos="5530850" algn="l"/>
                <a:tab pos="5856288" algn="l"/>
                <a:tab pos="6181725" algn="l"/>
                <a:tab pos="6507163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6pPr>
            <a:lvl7pPr marL="2971800" indent="-228600" defTabSz="6524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23850" algn="l"/>
                <a:tab pos="649288" algn="l"/>
                <a:tab pos="974725" algn="l"/>
                <a:tab pos="1300163" algn="l"/>
                <a:tab pos="1625600" algn="l"/>
                <a:tab pos="1951038" algn="l"/>
                <a:tab pos="2276475" algn="l"/>
                <a:tab pos="2601913" algn="l"/>
                <a:tab pos="2927350" algn="l"/>
                <a:tab pos="3252788" algn="l"/>
                <a:tab pos="3578225" algn="l"/>
                <a:tab pos="3903663" algn="l"/>
                <a:tab pos="4229100" algn="l"/>
                <a:tab pos="4554538" algn="l"/>
                <a:tab pos="4879975" algn="l"/>
                <a:tab pos="5205413" algn="l"/>
                <a:tab pos="5530850" algn="l"/>
                <a:tab pos="5856288" algn="l"/>
                <a:tab pos="6181725" algn="l"/>
                <a:tab pos="6507163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7pPr>
            <a:lvl8pPr marL="3429000" indent="-228600" defTabSz="6524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23850" algn="l"/>
                <a:tab pos="649288" algn="l"/>
                <a:tab pos="974725" algn="l"/>
                <a:tab pos="1300163" algn="l"/>
                <a:tab pos="1625600" algn="l"/>
                <a:tab pos="1951038" algn="l"/>
                <a:tab pos="2276475" algn="l"/>
                <a:tab pos="2601913" algn="l"/>
                <a:tab pos="2927350" algn="l"/>
                <a:tab pos="3252788" algn="l"/>
                <a:tab pos="3578225" algn="l"/>
                <a:tab pos="3903663" algn="l"/>
                <a:tab pos="4229100" algn="l"/>
                <a:tab pos="4554538" algn="l"/>
                <a:tab pos="4879975" algn="l"/>
                <a:tab pos="5205413" algn="l"/>
                <a:tab pos="5530850" algn="l"/>
                <a:tab pos="5856288" algn="l"/>
                <a:tab pos="6181725" algn="l"/>
                <a:tab pos="6507163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8pPr>
            <a:lvl9pPr marL="3886200" indent="-228600" defTabSz="6524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23850" algn="l"/>
                <a:tab pos="649288" algn="l"/>
                <a:tab pos="974725" algn="l"/>
                <a:tab pos="1300163" algn="l"/>
                <a:tab pos="1625600" algn="l"/>
                <a:tab pos="1951038" algn="l"/>
                <a:tab pos="2276475" algn="l"/>
                <a:tab pos="2601913" algn="l"/>
                <a:tab pos="2927350" algn="l"/>
                <a:tab pos="3252788" algn="l"/>
                <a:tab pos="3578225" algn="l"/>
                <a:tab pos="3903663" algn="l"/>
                <a:tab pos="4229100" algn="l"/>
                <a:tab pos="4554538" algn="l"/>
                <a:tab pos="4879975" algn="l"/>
                <a:tab pos="5205413" algn="l"/>
                <a:tab pos="5530850" algn="l"/>
                <a:tab pos="5856288" algn="l"/>
                <a:tab pos="6181725" algn="l"/>
                <a:tab pos="6507163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9pPr>
          </a:lstStyle>
          <a:p>
            <a:pPr eaLnBrk="1">
              <a:buClrTx/>
              <a:buFontTx/>
              <a:buNone/>
              <a:defRPr/>
            </a:pPr>
            <a:r>
              <a:rPr lang="es-MX" sz="1400" dirty="0" smtClean="0">
                <a:latin typeface="Cambria"/>
                <a:cs typeface="Cambria"/>
              </a:rPr>
              <a:t> Playa de Merón, Spain, March 3, 2014 - </a:t>
            </a:r>
            <a:r>
              <a:rPr lang="es-MX" sz="1400" dirty="0">
                <a:latin typeface="Cambria"/>
                <a:cs typeface="Cambria"/>
              </a:rPr>
              <a:t>(http://www.youtube.com/watch?v=2aOmzNjliE0)</a:t>
            </a:r>
            <a:endParaRPr lang="es-MX" sz="1400" dirty="0" smtClean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51136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874775" y="3224009"/>
            <a:ext cx="13818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dirty="0" smtClean="0">
                <a:latin typeface="Trebuchet MS" charset="0"/>
                <a:cs typeface="Trebuchet MS" charset="0"/>
              </a:rPr>
              <a:t>EXTRA SLIDES</a:t>
            </a:r>
            <a:endParaRPr lang="en-US" dirty="0">
              <a:latin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518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389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RI2012 - h profiles comparison - LARC vs cBathyKalmanNoQ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1" r="8596"/>
          <a:stretch/>
        </p:blipFill>
        <p:spPr>
          <a:xfrm>
            <a:off x="0" y="1627200"/>
            <a:ext cx="9144000" cy="486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000" y="180000"/>
            <a:ext cx="7377082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200" b="1" dirty="0" smtClean="0"/>
              <a:t>Along-profile depth estimates</a:t>
            </a:r>
            <a:r>
              <a:rPr lang="en-US" sz="2200" dirty="0" smtClean="0"/>
              <a:t>: </a:t>
            </a:r>
            <a:r>
              <a:rPr lang="en-US" sz="2200" dirty="0" smtClean="0">
                <a:latin typeface="Cambria"/>
                <a:cs typeface="Cambria"/>
              </a:rPr>
              <a:t>surveyed </a:t>
            </a:r>
            <a:r>
              <a:rPr lang="en-US" sz="2200" dirty="0" err="1" smtClean="0">
                <a:latin typeface="Cambria"/>
                <a:cs typeface="Cambria"/>
              </a:rPr>
              <a:t>vs</a:t>
            </a:r>
            <a:r>
              <a:rPr lang="en-US" sz="2200" dirty="0" smtClean="0">
                <a:latin typeface="Cambria"/>
                <a:cs typeface="Cambria"/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latin typeface="Cambria"/>
                <a:cs typeface="Cambria"/>
              </a:rPr>
              <a:t>radar-derived</a:t>
            </a:r>
            <a:endParaRPr lang="en-US" sz="2200" dirty="0">
              <a:latin typeface="Cambria"/>
              <a:cs typeface="Cambria"/>
            </a:endParaRPr>
          </a:p>
        </p:txBody>
      </p:sp>
      <p:sp>
        <p:nvSpPr>
          <p:cNvPr id="5" name="Isosceles Triangle 4"/>
          <p:cNvSpPr>
            <a:spLocks noChangeAspect="1"/>
          </p:cNvSpPr>
          <p:nvPr/>
        </p:nvSpPr>
        <p:spPr>
          <a:xfrm>
            <a:off x="2087744" y="3485344"/>
            <a:ext cx="144000" cy="144000"/>
          </a:xfrm>
          <a:prstGeom prst="triangle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>
            <a:off x="539552" y="3485344"/>
            <a:ext cx="144000" cy="144000"/>
          </a:xfrm>
          <a:prstGeom prst="triangle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>
            <a:spLocks noChangeAspect="1"/>
          </p:cNvSpPr>
          <p:nvPr/>
        </p:nvSpPr>
        <p:spPr>
          <a:xfrm>
            <a:off x="3955312" y="3480688"/>
            <a:ext cx="144000" cy="144000"/>
          </a:xfrm>
          <a:prstGeom prst="triangle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>
            <a:off x="7265000" y="3480688"/>
            <a:ext cx="144000" cy="144000"/>
          </a:xfrm>
          <a:prstGeom prst="triangle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>
            <a:off x="2711744" y="5795120"/>
            <a:ext cx="144000" cy="144000"/>
          </a:xfrm>
          <a:prstGeom prst="triangle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>
            <a:off x="530280" y="5795120"/>
            <a:ext cx="144000" cy="144000"/>
          </a:xfrm>
          <a:prstGeom prst="triangle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>
            <a:spLocks noChangeAspect="1"/>
          </p:cNvSpPr>
          <p:nvPr/>
        </p:nvSpPr>
        <p:spPr>
          <a:xfrm>
            <a:off x="4200912" y="5790464"/>
            <a:ext cx="144000" cy="144000"/>
          </a:xfrm>
          <a:prstGeom prst="triangle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>
            <a:spLocks noChangeAspect="1"/>
          </p:cNvSpPr>
          <p:nvPr/>
        </p:nvSpPr>
        <p:spPr>
          <a:xfrm>
            <a:off x="7286208" y="5790464"/>
            <a:ext cx="144000" cy="144000"/>
          </a:xfrm>
          <a:prstGeom prst="triangle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/>
          <p:cNvSpPr>
            <a:spLocks noChangeAspect="1"/>
          </p:cNvSpPr>
          <p:nvPr/>
        </p:nvSpPr>
        <p:spPr>
          <a:xfrm>
            <a:off x="6361152" y="5795104"/>
            <a:ext cx="144000" cy="144000"/>
          </a:xfrm>
          <a:prstGeom prst="triangle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11560" y="2251216"/>
            <a:ext cx="0" cy="50415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157249" y="2248309"/>
            <a:ext cx="0" cy="50415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021594" y="2166381"/>
            <a:ext cx="0" cy="50415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341825" y="2636817"/>
            <a:ext cx="0" cy="50415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98731" y="4869065"/>
            <a:ext cx="0" cy="50415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431379" y="4653136"/>
            <a:ext cx="0" cy="50415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265345" y="4581033"/>
            <a:ext cx="0" cy="50415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354654" y="5013081"/>
            <a:ext cx="0" cy="50415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784629" y="4581033"/>
            <a:ext cx="0" cy="50415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393141" y="2984124"/>
            <a:ext cx="842963" cy="3693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2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200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s58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5.1 m</a:t>
            </a:r>
          </a:p>
          <a:p>
            <a:pPr algn="r"/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5.1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67944" y="2636912"/>
            <a:ext cx="842963" cy="3693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2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200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s57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1.7 m</a:t>
            </a:r>
          </a:p>
          <a:p>
            <a:pPr algn="r"/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63986" y="2636912"/>
            <a:ext cx="842963" cy="3693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2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200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s56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m</a:t>
            </a:r>
          </a:p>
          <a:p>
            <a:pPr algn="r"/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3.6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1560" y="2636912"/>
            <a:ext cx="842963" cy="3693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2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200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s55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2.6 m</a:t>
            </a:r>
          </a:p>
          <a:p>
            <a:pPr algn="r"/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401445" y="4931876"/>
            <a:ext cx="84296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s68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.1 m</a:t>
            </a:r>
          </a:p>
          <a:p>
            <a:pPr algn="r"/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5.3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4389" y="5162152"/>
            <a:ext cx="842963" cy="3693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s05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3.7 m</a:t>
            </a:r>
          </a:p>
          <a:p>
            <a:pPr algn="r"/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4.9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792933" y="5091722"/>
            <a:ext cx="842963" cy="3693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s06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2.7 m</a:t>
            </a:r>
          </a:p>
          <a:p>
            <a:pPr algn="r"/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2.7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84057" y="5091722"/>
            <a:ext cx="842963" cy="3693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s07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= 2.3 m</a:t>
            </a:r>
          </a:p>
          <a:p>
            <a:pPr algn="r"/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2.7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72200" y="5091722"/>
            <a:ext cx="842963" cy="3693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s08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2.9 m</a:t>
            </a:r>
          </a:p>
          <a:p>
            <a:pPr algn="r"/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3.3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918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2"/>
          <p:cNvSpPr txBox="1">
            <a:spLocks noChangeArrowheads="1"/>
          </p:cNvSpPr>
          <p:nvPr/>
        </p:nvSpPr>
        <p:spPr bwMode="auto">
          <a:xfrm>
            <a:off x="179388" y="179388"/>
            <a:ext cx="55348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200" b="1">
                <a:latin typeface="Trebuchet MS"/>
                <a:cs typeface="Trebuchet MS"/>
              </a:rPr>
              <a:t>Radar-derived wave parameters</a:t>
            </a:r>
            <a:r>
              <a:rPr lang="en-US" altLang="en-US" sz="2200">
                <a:latin typeface="Trebuchet MS"/>
                <a:cs typeface="Trebuchet MS"/>
              </a:rPr>
              <a:t>: </a:t>
            </a:r>
            <a:r>
              <a:rPr lang="en-US" altLang="en-US" sz="2200" i="1">
                <a:latin typeface="Cambria"/>
                <a:cs typeface="Cambria"/>
              </a:rPr>
              <a:t>f</a:t>
            </a:r>
            <a:r>
              <a:rPr lang="en-US" altLang="en-US" sz="2200" i="1" baseline="-25000">
                <a:latin typeface="Cambria"/>
                <a:cs typeface="Cambria"/>
              </a:rPr>
              <a:t>p</a:t>
            </a:r>
            <a:r>
              <a:rPr lang="en-US" altLang="en-US" sz="2200">
                <a:latin typeface="Cambria"/>
                <a:cs typeface="Cambria"/>
              </a:rPr>
              <a:t> and </a:t>
            </a:r>
            <a:r>
              <a:rPr lang="en-US" altLang="en-US" sz="2200" i="1">
                <a:latin typeface="Cambria"/>
                <a:cs typeface="Cambria"/>
              </a:rPr>
              <a:t>α</a:t>
            </a:r>
            <a:r>
              <a:rPr lang="en-US" altLang="en-US" sz="2200" i="1" baseline="-25000">
                <a:latin typeface="Cambria"/>
                <a:cs typeface="Cambria"/>
              </a:rPr>
              <a:t>p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3023421" y="1667997"/>
            <a:ext cx="589535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>
                <a:latin typeface="Trebuchet MS"/>
                <a:cs typeface="Trebuchet MS"/>
              </a:rPr>
              <a:t>In situ @ station 9 (Nortek AWAC, </a:t>
            </a:r>
            <a:r>
              <a:rPr lang="en-US" altLang="en-US" sz="1800" i="1">
                <a:latin typeface="Trebuchet MS"/>
                <a:cs typeface="Trebuchet MS"/>
              </a:rPr>
              <a:t>WHOI</a:t>
            </a:r>
            <a:r>
              <a:rPr lang="en-US" altLang="en-US" sz="1800">
                <a:latin typeface="Trebuchet MS"/>
                <a:cs typeface="Trebuchet MS"/>
              </a:rPr>
              <a:t>) vs </a:t>
            </a:r>
            <a:r>
              <a:rPr lang="en-US" altLang="en-US" sz="1800">
                <a:solidFill>
                  <a:srgbClr val="0000FF"/>
                </a:solidFill>
                <a:latin typeface="Trebuchet MS"/>
                <a:cs typeface="Trebuchet MS"/>
              </a:rPr>
              <a:t>radar-derived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1" y="2090317"/>
            <a:ext cx="9048095" cy="3400060"/>
            <a:chOff x="-1" y="1534657"/>
            <a:chExt cx="9048095" cy="3400060"/>
          </a:xfrm>
        </p:grpSpPr>
        <p:pic>
          <p:nvPicPr>
            <p:cNvPr id="14338" name="Picture 1" descr="NRI2012 - timeseries of fp - insitu vs radar-derived via 3Dfft_EFR_TR97to384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3" t="35750" r="8140" b="2754"/>
            <a:stretch/>
          </p:blipFill>
          <p:spPr bwMode="auto">
            <a:xfrm>
              <a:off x="-1" y="1534657"/>
              <a:ext cx="9048095" cy="3400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" descr="NRI2012 - timeseries of dir_fp - insitu vs radar-derived via 3Dfft_EFR_TR97to384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3" t="36859" r="9363" b="42353"/>
            <a:stretch/>
          </p:blipFill>
          <p:spPr bwMode="auto">
            <a:xfrm>
              <a:off x="0" y="3267762"/>
              <a:ext cx="8915814" cy="1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4780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80000" y="720000"/>
            <a:ext cx="71232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dirty="0" smtClean="0">
                <a:cs typeface="Trebuchet MS" charset="0"/>
              </a:rPr>
              <a:t>Time &amp; space variation of wave forcing (along-transect         )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cs typeface="Trebuchet MS" charset="0"/>
            </a:endParaRPr>
          </a:p>
        </p:txBody>
      </p:sp>
      <p:pic>
        <p:nvPicPr>
          <p:cNvPr id="12" name="Picture 11" descr="DiazMendez_etal_2014_JAOT_v2_Fig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1" t="6446" r="10221" b="11502"/>
          <a:stretch/>
        </p:blipFill>
        <p:spPr>
          <a:xfrm>
            <a:off x="7481866" y="301587"/>
            <a:ext cx="1599347" cy="1426929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rot="480000" flipV="1">
            <a:off x="8097405" y="962441"/>
            <a:ext cx="535596" cy="222657"/>
          </a:xfrm>
          <a:prstGeom prst="line">
            <a:avLst/>
          </a:prstGeom>
          <a:ln w="25400">
            <a:solidFill>
              <a:srgbClr val="FF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480000" flipV="1">
            <a:off x="8119381" y="812108"/>
            <a:ext cx="535596" cy="222657"/>
          </a:xfrm>
          <a:prstGeom prst="line">
            <a:avLst/>
          </a:prstGeom>
          <a:ln w="25400">
            <a:solidFill>
              <a:srgbClr val="FF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8804850"/>
              </p:ext>
            </p:extLst>
          </p:nvPr>
        </p:nvGraphicFramePr>
        <p:xfrm>
          <a:off x="6565272" y="515506"/>
          <a:ext cx="490163" cy="68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64" name="Equation" r:id="rId4" imgW="317500" imgH="444500" progId="Equation.3">
                  <p:embed/>
                </p:oleObj>
              </mc:Choice>
              <mc:Fallback>
                <p:oleObj name="Equation" r:id="rId4" imgW="3175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65272" y="515506"/>
                        <a:ext cx="490163" cy="68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NRI2012 - timestack of gradient of Sxx P1 and P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638" y="1454920"/>
            <a:ext cx="5939999" cy="540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38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817" y="1570785"/>
            <a:ext cx="6406366" cy="3998645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80000" y="720000"/>
            <a:ext cx="41036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dirty="0" smtClean="0">
                <a:cs typeface="Trebuchet MS" charset="0"/>
              </a:rPr>
              <a:t>Wave forcing (along-transect         )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cs typeface="Trebuchet MS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2288788" y="4801750"/>
            <a:ext cx="1087438" cy="2159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mean = 0.088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280851" y="2909450"/>
            <a:ext cx="2363427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mean = 0.252; </a:t>
            </a:r>
            <a:r>
              <a:rPr lang="en-US" altLang="en-US" sz="1400" b="1" dirty="0" smtClean="0">
                <a:latin typeface="Trebuchet MS" panose="020B0603020202020204" pitchFamily="34" charset="0"/>
              </a:rPr>
              <a:t>mean = 0.108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603250" y="6081713"/>
            <a:ext cx="7780338" cy="3698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Note – While the gradient along the south channel was estimated for the whole length of the transect (1250 m), gradients along the north channel were estimated between stations s55 (x = 0 m) and s58 (x = 1000 m) only. </a:t>
            </a:r>
          </a:p>
        </p:txBody>
      </p:sp>
      <p:pic>
        <p:nvPicPr>
          <p:cNvPr id="12" name="Picture 11" descr="DiazMendez_etal_2014_JAOT_v2_Fig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1" t="6446" r="10221" b="11502"/>
          <a:stretch/>
        </p:blipFill>
        <p:spPr>
          <a:xfrm>
            <a:off x="7481866" y="301587"/>
            <a:ext cx="1599347" cy="1426929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rot="480000" flipV="1">
            <a:off x="8097405" y="962441"/>
            <a:ext cx="535596" cy="222657"/>
          </a:xfrm>
          <a:prstGeom prst="line">
            <a:avLst/>
          </a:prstGeom>
          <a:ln w="25400">
            <a:solidFill>
              <a:srgbClr val="FF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480000" flipV="1">
            <a:off x="8119381" y="812108"/>
            <a:ext cx="535596" cy="222657"/>
          </a:xfrm>
          <a:prstGeom prst="line">
            <a:avLst/>
          </a:prstGeom>
          <a:ln w="25400">
            <a:solidFill>
              <a:srgbClr val="FF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101543"/>
              </p:ext>
            </p:extLst>
          </p:nvPr>
        </p:nvGraphicFramePr>
        <p:xfrm>
          <a:off x="3588896" y="528334"/>
          <a:ext cx="490163" cy="68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88" name="Equation" r:id="rId5" imgW="317500" imgH="444500" progId="Equation.3">
                  <p:embed/>
                </p:oleObj>
              </mc:Choice>
              <mc:Fallback>
                <p:oleObj name="Equation" r:id="rId5" imgW="3175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88896" y="528334"/>
                        <a:ext cx="490163" cy="68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0" y="268288"/>
            <a:ext cx="9144000" cy="0"/>
          </a:xfrm>
          <a:prstGeom prst="line">
            <a:avLst/>
          </a:prstGeom>
          <a:noFill/>
          <a:ln w="19050">
            <a:solidFill>
              <a:srgbClr val="B841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pic>
        <p:nvPicPr>
          <p:cNvPr id="17" name="Picture 110" descr="Z:\Windows.Documents\Desktop\ur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85"/>
          <a:stretch>
            <a:fillRect/>
          </a:stretch>
        </p:blipFill>
        <p:spPr bwMode="auto">
          <a:xfrm>
            <a:off x="8847138" y="36513"/>
            <a:ext cx="2746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44450" y="41275"/>
            <a:ext cx="5907053" cy="195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1651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1651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1651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1651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>
              <a:lnSpc>
                <a:spcPct val="97000"/>
              </a:lnSpc>
              <a:buClrTx/>
              <a:buFontTx/>
              <a:buNone/>
            </a:pPr>
            <a:r>
              <a:rPr lang="es-MX" sz="1300" dirty="0">
                <a:solidFill>
                  <a:schemeClr val="bg1">
                    <a:lumMod val="75000"/>
                  </a:schemeClr>
                </a:solidFill>
              </a:rPr>
              <a:t>I. </a:t>
            </a:r>
            <a:r>
              <a:rPr lang="es-MX" sz="1300" dirty="0" smtClean="0">
                <a:solidFill>
                  <a:schemeClr val="bg1">
                    <a:lumMod val="75000"/>
                  </a:schemeClr>
                </a:solidFill>
              </a:rPr>
              <a:t>Introduciton    </a:t>
            </a:r>
            <a:r>
              <a:rPr lang="es-MX" sz="1300" dirty="0">
                <a:solidFill>
                  <a:schemeClr val="bg1">
                    <a:lumMod val="75000"/>
                  </a:schemeClr>
                </a:solidFill>
              </a:rPr>
              <a:t>II. </a:t>
            </a:r>
            <a:r>
              <a:rPr lang="es-MX" sz="1300" dirty="0" smtClean="0">
                <a:solidFill>
                  <a:schemeClr val="bg1">
                    <a:lumMod val="75000"/>
                  </a:schemeClr>
                </a:solidFill>
              </a:rPr>
              <a:t>Synthetic Aperture Radar    </a:t>
            </a:r>
            <a:r>
              <a:rPr lang="es-MX" sz="1300" dirty="0"/>
              <a:t>III. </a:t>
            </a:r>
            <a:r>
              <a:rPr lang="es-MX" sz="1300" dirty="0" smtClean="0"/>
              <a:t>Marine Radar</a:t>
            </a:r>
            <a:r>
              <a:rPr lang="es-MX" sz="1300" dirty="0" smtClean="0">
                <a:solidFill>
                  <a:schemeClr val="bg1">
                    <a:lumMod val="75000"/>
                  </a:schemeClr>
                </a:solidFill>
              </a:rPr>
              <a:t>    </a:t>
            </a:r>
            <a:r>
              <a:rPr lang="es-MX" sz="1300" dirty="0">
                <a:solidFill>
                  <a:schemeClr val="bg1">
                    <a:lumMod val="75000"/>
                  </a:schemeClr>
                </a:solidFill>
              </a:rPr>
              <a:t>IV. </a:t>
            </a:r>
            <a:r>
              <a:rPr lang="es-MX" sz="1300" dirty="0" smtClean="0">
                <a:solidFill>
                  <a:schemeClr val="bg1">
                    <a:lumMod val="75000"/>
                  </a:schemeClr>
                </a:solidFill>
              </a:rPr>
              <a:t>Summary</a:t>
            </a:r>
            <a:endParaRPr lang="es-MX" sz="1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2863" y="306388"/>
            <a:ext cx="6670396" cy="180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1651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1651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1651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1651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</a:tabLs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>
              <a:lnSpc>
                <a:spcPct val="97000"/>
              </a:lnSpc>
              <a:buClrTx/>
              <a:buFontTx/>
              <a:buNone/>
            </a:pPr>
            <a:r>
              <a:rPr lang="es-MX" sz="1200" dirty="0" smtClean="0">
                <a:solidFill>
                  <a:schemeClr val="bg1">
                    <a:lumMod val="75000"/>
                  </a:schemeClr>
                </a:solidFill>
              </a:rPr>
              <a:t>III.</a:t>
            </a:r>
            <a:r>
              <a:rPr lang="es-MX" sz="1200" dirty="0">
                <a:solidFill>
                  <a:schemeClr val="bg1">
                    <a:lumMod val="75000"/>
                  </a:schemeClr>
                </a:solidFill>
              </a:rPr>
              <a:t>1. </a:t>
            </a:r>
            <a:r>
              <a:rPr lang="es-MX" sz="1200" dirty="0" smtClean="0">
                <a:solidFill>
                  <a:schemeClr val="bg1">
                    <a:lumMod val="75000"/>
                  </a:schemeClr>
                </a:solidFill>
              </a:rPr>
              <a:t>Remote sensing of ocean waves via Marine Radar    </a:t>
            </a:r>
            <a:r>
              <a:rPr lang="es-MX" sz="1200" dirty="0" smtClean="0"/>
              <a:t> III.2 Nearshore wave energy dissipation</a:t>
            </a:r>
            <a:endParaRPr lang="es-MX" sz="1200" dirty="0"/>
          </a:p>
        </p:txBody>
      </p:sp>
      <p:sp>
        <p:nvSpPr>
          <p:cNvPr id="20" name="TextBox 9"/>
          <p:cNvSpPr txBox="1">
            <a:spLocks noChangeArrowheads="1"/>
          </p:cNvSpPr>
          <p:nvPr/>
        </p:nvSpPr>
        <p:spPr bwMode="auto">
          <a:xfrm>
            <a:off x="334705" y="1730568"/>
            <a:ext cx="97302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altLang="en-US" sz="1400" dirty="0" smtClean="0">
                <a:latin typeface="Trebuchet MS"/>
                <a:cs typeface="Trebuchet MS"/>
              </a:rPr>
              <a:t>— measured</a:t>
            </a:r>
          </a:p>
          <a:p>
            <a:pPr marL="176213" indent="-176213" algn="r" eaLnBrk="1" hangingPunct="1"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predicted</a:t>
            </a:r>
            <a:endParaRPr lang="en-US" altLang="en-US" sz="1400" dirty="0">
              <a:solidFill>
                <a:schemeClr val="bg1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14493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817" y="900000"/>
            <a:ext cx="6406366" cy="5827294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60363" y="360363"/>
            <a:ext cx="56044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 smtClean="0">
                <a:latin typeface="Trebuchet MS" charset="0"/>
                <a:cs typeface="Trebuchet MS" charset="0"/>
              </a:rPr>
              <a:t>Results — cross-shore variation of </a:t>
            </a:r>
            <a:r>
              <a:rPr lang="en-US" i="1" dirty="0" err="1" smtClean="0">
                <a:latin typeface="Cambria" panose="02040503050406030204" pitchFamily="18" charset="0"/>
                <a:cs typeface="Trebuchet MS" charset="0"/>
              </a:rPr>
              <a:t>S</a:t>
            </a:r>
            <a:r>
              <a:rPr lang="en-US" i="1" baseline="-25000" dirty="0" err="1" smtClean="0">
                <a:latin typeface="Cambria" panose="02040503050406030204" pitchFamily="18" charset="0"/>
                <a:cs typeface="Trebuchet MS" charset="0"/>
              </a:rPr>
              <a:t>xx</a:t>
            </a:r>
            <a:r>
              <a:rPr lang="en-US" dirty="0" smtClean="0">
                <a:latin typeface="Trebuchet MS" charset="0"/>
                <a:cs typeface="Trebuchet MS" charset="0"/>
              </a:rPr>
              <a:t> </a:t>
            </a:r>
            <a:r>
              <a:rPr lang="en-US" dirty="0">
                <a:latin typeface="Trebuchet MS" charset="0"/>
                <a:cs typeface="Trebuchet MS" charset="0"/>
              </a:rPr>
              <a:t>—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South channel</a:t>
            </a:r>
            <a:r>
              <a:rPr lang="en-US" dirty="0" smtClean="0">
                <a:latin typeface="Trebuchet MS" charset="0"/>
                <a:cs typeface="Trebuchet MS" charset="0"/>
              </a:rPr>
              <a:t> </a:t>
            </a:r>
            <a:endParaRPr lang="en-US" i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cs typeface="Trebuchet MS" charset="0"/>
            </a:endParaRPr>
          </a:p>
        </p:txBody>
      </p: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360363" y="1268760"/>
            <a:ext cx="97302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altLang="en-US" sz="1400" dirty="0" smtClean="0">
                <a:latin typeface="Trebuchet MS"/>
                <a:cs typeface="Trebuchet MS"/>
              </a:rPr>
              <a:t>— measured</a:t>
            </a:r>
          </a:p>
          <a:p>
            <a:pPr marL="176213" indent="-176213" algn="r" eaLnBrk="1" hangingPunct="1"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predicted</a:t>
            </a:r>
            <a:endParaRPr lang="en-US" altLang="en-US" sz="1400" dirty="0">
              <a:solidFill>
                <a:schemeClr val="bg1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9" name="Picture 8" descr="DiazMendez_etal_2014_JAOT_v2_Fig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1" t="6446" r="10221" b="11502"/>
          <a:stretch/>
        </p:blipFill>
        <p:spPr>
          <a:xfrm>
            <a:off x="7481866" y="57855"/>
            <a:ext cx="1599347" cy="142692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rot="480000" flipV="1">
            <a:off x="8097405" y="718709"/>
            <a:ext cx="535596" cy="222657"/>
          </a:xfrm>
          <a:prstGeom prst="line">
            <a:avLst/>
          </a:prstGeom>
          <a:ln w="25400">
            <a:solidFill>
              <a:srgbClr val="FF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964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180000" y="180000"/>
            <a:ext cx="8505233" cy="65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Trebuchet MS" charset="0"/>
                <a:ea typeface="ＭＳ Ｐゴシック" charset="0"/>
                <a:cs typeface="Arial" charset="0"/>
              </a:defRPr>
            </a:lvl1pPr>
            <a:lvl2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2pPr>
            <a:lvl3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3pPr>
            <a:lvl4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4pPr>
            <a:lvl5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5pPr>
            <a:lvl6pPr marL="2514600" indent="-228600" defTabSz="1651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6pPr>
            <a:lvl7pPr marL="2971800" indent="-228600" defTabSz="1651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7pPr>
            <a:lvl8pPr marL="3429000" indent="-228600" defTabSz="1651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8pPr>
            <a:lvl9pPr marL="3886200" indent="-228600" defTabSz="1651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9pPr>
          </a:lstStyle>
          <a:p>
            <a:pPr algn="just" eaLnBrk="1">
              <a:lnSpc>
                <a:spcPct val="97000"/>
              </a:lnSpc>
              <a:buClrTx/>
              <a:buFontTx/>
              <a:buNone/>
              <a:defRPr/>
            </a:pPr>
            <a:r>
              <a:rPr lang="es-MX" sz="2200" b="1" dirty="0" smtClean="0">
                <a:solidFill>
                  <a:srgbClr val="292929"/>
                </a:solidFill>
                <a:latin typeface="Trebuchet MS"/>
                <a:cs typeface="Trebuchet MS"/>
              </a:rPr>
              <a:t>Goal</a:t>
            </a:r>
            <a:r>
              <a:rPr lang="es-MX" sz="2200" b="1" dirty="0" smtClean="0">
                <a:solidFill>
                  <a:srgbClr val="292929"/>
                </a:solidFill>
                <a:latin typeface="Cambria"/>
                <a:cs typeface="Cambria"/>
              </a:rPr>
              <a:t>: </a:t>
            </a:r>
            <a:r>
              <a:rPr lang="es-MX" sz="2200" dirty="0" smtClean="0">
                <a:solidFill>
                  <a:srgbClr val="292929"/>
                </a:solidFill>
                <a:latin typeface="Cambria"/>
                <a:cs typeface="Cambria"/>
              </a:rPr>
              <a:t>use of radar-derived parameters to assess wave-height transformation in the nearshore.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722938"/>
              </p:ext>
            </p:extLst>
          </p:nvPr>
        </p:nvGraphicFramePr>
        <p:xfrm>
          <a:off x="1080456" y="1782228"/>
          <a:ext cx="3197232" cy="791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606" name="Equation" r:id="rId3" imgW="1892300" imgH="469900" progId="Equation.3">
                  <p:embed/>
                </p:oleObj>
              </mc:Choice>
              <mc:Fallback>
                <p:oleObj name="Equation" r:id="rId3" imgW="18923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80456" y="1782228"/>
                        <a:ext cx="3197232" cy="7919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180000" y="5180034"/>
            <a:ext cx="8828411" cy="65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Trebuchet MS" charset="0"/>
                <a:ea typeface="ＭＳ Ｐゴシック" charset="0"/>
                <a:cs typeface="Arial" charset="0"/>
              </a:defRPr>
            </a:lvl1pPr>
            <a:lvl2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2pPr>
            <a:lvl3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3pPr>
            <a:lvl4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4pPr>
            <a:lvl5pPr defTabSz="165100" eaLnBrk="0"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5pPr>
            <a:lvl6pPr marL="2514600" indent="-228600" defTabSz="1651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6pPr>
            <a:lvl7pPr marL="2971800" indent="-228600" defTabSz="1651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7pPr>
            <a:lvl8pPr marL="3429000" indent="-228600" defTabSz="1651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8pPr>
            <a:lvl9pPr marL="3886200" indent="-228600" defTabSz="1651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63513" algn="l"/>
                <a:tab pos="330200" algn="l"/>
                <a:tab pos="495300" algn="l"/>
                <a:tab pos="660400" algn="l"/>
                <a:tab pos="827088" algn="l"/>
                <a:tab pos="992188" algn="l"/>
                <a:tab pos="1157288" algn="l"/>
                <a:tab pos="1323975" algn="l"/>
                <a:tab pos="1489075" algn="l"/>
                <a:tab pos="1654175" algn="l"/>
                <a:tab pos="1820863" algn="l"/>
                <a:tab pos="1985963" algn="l"/>
                <a:tab pos="2151063" algn="l"/>
                <a:tab pos="2317750" algn="l"/>
                <a:tab pos="2482850" algn="l"/>
                <a:tab pos="2647950" algn="l"/>
                <a:tab pos="2813050" algn="l"/>
                <a:tab pos="2979738" algn="l"/>
                <a:tab pos="3144838" algn="l"/>
                <a:tab pos="3309938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9pPr>
          </a:lstStyle>
          <a:p>
            <a:pPr algn="just" eaLnBrk="1">
              <a:lnSpc>
                <a:spcPct val="97000"/>
              </a:lnSpc>
              <a:buClrTx/>
              <a:buFontTx/>
              <a:buNone/>
              <a:defRPr/>
            </a:pPr>
            <a:r>
              <a:rPr lang="es-MX" sz="2200" b="1" dirty="0" smtClean="0">
                <a:solidFill>
                  <a:srgbClr val="292929"/>
                </a:solidFill>
              </a:rPr>
              <a:t>Approach: </a:t>
            </a:r>
            <a:r>
              <a:rPr lang="es-MX" sz="2200" dirty="0" smtClean="0">
                <a:solidFill>
                  <a:srgbClr val="292929"/>
                </a:solidFill>
                <a:latin typeface="Cambria"/>
                <a:cs typeface="Cambria"/>
              </a:rPr>
              <a:t>estimate </a:t>
            </a:r>
            <a:r>
              <a:rPr lang="es-MX" sz="2200" i="1" dirty="0" smtClean="0">
                <a:solidFill>
                  <a:srgbClr val="292929"/>
                </a:solidFill>
                <a:latin typeface="Cambria"/>
                <a:cs typeface="Cambria"/>
              </a:rPr>
              <a:t>Q</a:t>
            </a:r>
            <a:r>
              <a:rPr lang="es-MX" sz="2200" i="1" baseline="-25000" dirty="0" smtClean="0">
                <a:solidFill>
                  <a:srgbClr val="292929"/>
                </a:solidFill>
                <a:latin typeface="Cambria"/>
                <a:cs typeface="Cambria"/>
              </a:rPr>
              <a:t>b</a:t>
            </a:r>
            <a:r>
              <a:rPr lang="es-MX" sz="2200" dirty="0" smtClean="0">
                <a:solidFill>
                  <a:srgbClr val="292929"/>
                </a:solidFill>
                <a:latin typeface="Cambria"/>
                <a:cs typeface="Cambria"/>
              </a:rPr>
              <a:t> based on the analysis of normalized histograms (PDFs) of radar echos from the sea surface.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9952283"/>
              </p:ext>
            </p:extLst>
          </p:nvPr>
        </p:nvGraphicFramePr>
        <p:xfrm>
          <a:off x="1080123" y="3311787"/>
          <a:ext cx="2818348" cy="791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607" name="Equation" r:id="rId5" imgW="1536480" imgH="431640" progId="Equation.3">
                  <p:embed/>
                </p:oleObj>
              </mc:Choice>
              <mc:Fallback>
                <p:oleObj name="Equation" r:id="rId5" imgW="1536480" imgH="431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80123" y="3311787"/>
                        <a:ext cx="2818348" cy="791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4809466" y="1984831"/>
            <a:ext cx="381383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1400" dirty="0" smtClean="0">
                <a:latin typeface="Trebuchet MS"/>
                <a:cs typeface="Trebuchet MS"/>
              </a:rPr>
              <a:t>2D wave-action balance equation [</a:t>
            </a:r>
            <a:r>
              <a:rPr lang="en-US" altLang="en-US" sz="1400" dirty="0" smtClean="0">
                <a:solidFill>
                  <a:srgbClr val="7F7F7F"/>
                </a:solidFill>
                <a:latin typeface="Trebuchet MS"/>
                <a:cs typeface="Trebuchet MS"/>
              </a:rPr>
              <a:t>Kirby 1984</a:t>
            </a:r>
            <a:r>
              <a:rPr lang="en-US" altLang="en-US" sz="1400" dirty="0" smtClean="0">
                <a:latin typeface="Trebuchet MS"/>
                <a:cs typeface="Trebuchet MS"/>
              </a:rPr>
              <a:t>]:</a:t>
            </a:r>
            <a:endParaRPr lang="en-US" altLang="en-US" sz="1400" dirty="0">
              <a:latin typeface="Trebuchet MS"/>
              <a:cs typeface="Trebuchet MS"/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4742972" y="3572805"/>
            <a:ext cx="395229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1400" dirty="0">
                <a:latin typeface="Trebuchet MS"/>
                <a:cs typeface="Trebuchet MS"/>
              </a:rPr>
              <a:t>M</a:t>
            </a:r>
            <a:r>
              <a:rPr lang="en-US" altLang="en-US" sz="1400" dirty="0" smtClean="0">
                <a:latin typeface="Trebuchet MS"/>
                <a:cs typeface="Trebuchet MS"/>
              </a:rPr>
              <a:t>odel of breaking-induced wave energy dissipation [</a:t>
            </a:r>
            <a:r>
              <a:rPr lang="en-US" altLang="en-US" sz="1400" dirty="0" smtClean="0">
                <a:solidFill>
                  <a:srgbClr val="7F7F7F"/>
                </a:solidFill>
                <a:latin typeface="Trebuchet MS"/>
                <a:cs typeface="Trebuchet MS"/>
              </a:rPr>
              <a:t>Janssen &amp; Battjes 2007</a:t>
            </a:r>
            <a:r>
              <a:rPr lang="en-US" altLang="en-US" sz="1400" dirty="0" smtClean="0">
                <a:latin typeface="Trebuchet MS"/>
                <a:cs typeface="Trebuchet MS"/>
              </a:rPr>
              <a:t>]:</a:t>
            </a:r>
            <a:endParaRPr lang="en-US" altLang="en-US" sz="14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374480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80000" y="180000"/>
            <a:ext cx="86818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200" b="1" dirty="0" smtClean="0">
                <a:latin typeface="Trebuchet MS" charset="0"/>
                <a:cs typeface="Trebuchet MS" charset="0"/>
              </a:rPr>
              <a:t>Biggest challenge</a:t>
            </a:r>
            <a:r>
              <a:rPr lang="en-US" sz="2200" dirty="0" smtClean="0">
                <a:latin typeface="Trebuchet MS" charset="0"/>
                <a:cs typeface="Trebuchet MS" charset="0"/>
              </a:rPr>
              <a:t>: </a:t>
            </a:r>
            <a:r>
              <a:rPr lang="en-US" sz="2200" dirty="0" smtClean="0">
                <a:latin typeface="Cambria"/>
                <a:cs typeface="Cambria"/>
              </a:rPr>
              <a:t>identify radar signal associated with active breaking</a:t>
            </a:r>
            <a:endParaRPr lang="en-US" sz="2200" dirty="0">
              <a:solidFill>
                <a:schemeClr val="accent6">
                  <a:lumMod val="75000"/>
                </a:schemeClr>
              </a:solidFill>
              <a:latin typeface="Cambria"/>
              <a:cs typeface="Cambria"/>
            </a:endParaRPr>
          </a:p>
        </p:txBody>
      </p:sp>
      <p:pic>
        <p:nvPicPr>
          <p:cNvPr id="5" name="Picture 2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1461109"/>
            <a:ext cx="4571238" cy="405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SC0306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" t="-186" r="31503" b="186"/>
          <a:stretch>
            <a:fillRect/>
          </a:stretch>
        </p:blipFill>
        <p:spPr bwMode="auto">
          <a:xfrm>
            <a:off x="0" y="1512785"/>
            <a:ext cx="4573588" cy="3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081915" y="3454271"/>
            <a:ext cx="967179" cy="40568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>
            <a:lvl1pPr eaLnBrk="0" hangingPunct="0"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689475" eaLnBrk="0" fontAlgn="base" hangingPunct="0">
              <a:spcBef>
                <a:spcPct val="0"/>
              </a:spcBef>
              <a:spcAft>
                <a:spcPct val="0"/>
              </a:spcAft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689475" eaLnBrk="0" fontAlgn="base" hangingPunct="0">
              <a:spcBef>
                <a:spcPct val="0"/>
              </a:spcBef>
              <a:spcAft>
                <a:spcPct val="0"/>
              </a:spcAft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689475" eaLnBrk="0" fontAlgn="base" hangingPunct="0">
              <a:spcBef>
                <a:spcPct val="0"/>
              </a:spcBef>
              <a:spcAft>
                <a:spcPct val="0"/>
              </a:spcAft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689475" eaLnBrk="0" fontAlgn="base" hangingPunct="0">
              <a:spcBef>
                <a:spcPct val="0"/>
              </a:spcBef>
              <a:spcAft>
                <a:spcPct val="0"/>
              </a:spcAft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CA" sz="1200" dirty="0">
                <a:latin typeface="Trebuchet MS" charset="0"/>
              </a:rPr>
              <a:t>non-breaking</a:t>
            </a:r>
          </a:p>
          <a:p>
            <a:pPr algn="ctr" eaLnBrk="1" hangingPunct="1"/>
            <a:r>
              <a:rPr lang="en-CA" sz="1200" dirty="0">
                <a:latin typeface="Trebuchet MS" charset="0"/>
              </a:rPr>
              <a:t>steep waves</a:t>
            </a:r>
            <a:endParaRPr lang="en-US" sz="1200" dirty="0">
              <a:latin typeface="Trebuchet MS" charset="0"/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2095368" y="1988412"/>
            <a:ext cx="1127479" cy="221018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>
            <a:lvl1pPr eaLnBrk="0" hangingPunct="0"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689475" eaLnBrk="0" fontAlgn="base" hangingPunct="0">
              <a:spcBef>
                <a:spcPct val="0"/>
              </a:spcBef>
              <a:spcAft>
                <a:spcPct val="0"/>
              </a:spcAft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689475" eaLnBrk="0" fontAlgn="base" hangingPunct="0">
              <a:spcBef>
                <a:spcPct val="0"/>
              </a:spcBef>
              <a:spcAft>
                <a:spcPct val="0"/>
              </a:spcAft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689475" eaLnBrk="0" fontAlgn="base" hangingPunct="0">
              <a:spcBef>
                <a:spcPct val="0"/>
              </a:spcBef>
              <a:spcAft>
                <a:spcPct val="0"/>
              </a:spcAft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689475" eaLnBrk="0" fontAlgn="base" hangingPunct="0">
              <a:spcBef>
                <a:spcPct val="0"/>
              </a:spcBef>
              <a:spcAft>
                <a:spcPct val="0"/>
              </a:spcAft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CA" sz="1200" dirty="0">
                <a:latin typeface="Trebuchet MS" charset="0"/>
              </a:rPr>
              <a:t>active breaking</a:t>
            </a: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1202738" y="4809502"/>
            <a:ext cx="420555" cy="221018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>
            <a:lvl1pPr eaLnBrk="0" hangingPunct="0"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689475" eaLnBrk="0" fontAlgn="base" hangingPunct="0">
              <a:spcBef>
                <a:spcPct val="0"/>
              </a:spcBef>
              <a:spcAft>
                <a:spcPct val="0"/>
              </a:spcAft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689475" eaLnBrk="0" fontAlgn="base" hangingPunct="0">
              <a:spcBef>
                <a:spcPct val="0"/>
              </a:spcBef>
              <a:spcAft>
                <a:spcPct val="0"/>
              </a:spcAft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689475" eaLnBrk="0" fontAlgn="base" hangingPunct="0">
              <a:spcBef>
                <a:spcPct val="0"/>
              </a:spcBef>
              <a:spcAft>
                <a:spcPct val="0"/>
              </a:spcAft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689475" eaLnBrk="0" fontAlgn="base" hangingPunct="0">
              <a:spcBef>
                <a:spcPct val="0"/>
              </a:spcBef>
              <a:spcAft>
                <a:spcPct val="0"/>
              </a:spcAft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CA" sz="1200" dirty="0">
                <a:latin typeface="Trebuchet MS" charset="0"/>
              </a:rPr>
              <a:t>foam</a:t>
            </a:r>
            <a:endParaRPr lang="en-US" sz="1200" dirty="0">
              <a:latin typeface="Trebuchet MS" charset="0"/>
            </a:endParaRP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flipH="1">
            <a:off x="1283641" y="3647624"/>
            <a:ext cx="757238" cy="0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95929" y="5352628"/>
            <a:ext cx="238970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6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2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0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0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6894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6894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6894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6894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cs typeface="+mn-cs"/>
              </a:rPr>
              <a:t>New River Inlet, NC, May 7, 2012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4960577" y="5595348"/>
            <a:ext cx="4074289" cy="4308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1400" dirty="0" smtClean="0">
                <a:latin typeface="Cambria"/>
                <a:cs typeface="Cambria"/>
              </a:rPr>
              <a:t>Fig. 5 of </a:t>
            </a:r>
            <a:r>
              <a:rPr lang="en-US" sz="1400" i="1" dirty="0" err="1" smtClean="0">
                <a:latin typeface="Cambria"/>
                <a:cs typeface="Cambria"/>
              </a:rPr>
              <a:t>Catal</a:t>
            </a:r>
            <a:r>
              <a:rPr lang="es-ES" sz="1400" i="1" dirty="0" smtClean="0">
                <a:latin typeface="Cambria"/>
                <a:cs typeface="Cambria"/>
              </a:rPr>
              <a:t>á</a:t>
            </a:r>
            <a:r>
              <a:rPr lang="en-US" sz="1400" i="1" dirty="0" smtClean="0">
                <a:latin typeface="Cambria"/>
                <a:cs typeface="Cambria"/>
              </a:rPr>
              <a:t>n et al</a:t>
            </a:r>
            <a:r>
              <a:rPr lang="en-US" sz="1400" dirty="0" smtClean="0">
                <a:latin typeface="Cambria"/>
                <a:cs typeface="Cambria"/>
              </a:rPr>
              <a:t>. 2011. Normalized histograms of optical pixel intensity (left) and </a:t>
            </a:r>
            <a:r>
              <a:rPr lang="en-US" sz="1400" dirty="0" err="1" smtClean="0">
                <a:latin typeface="Cambria"/>
                <a:cs typeface="Cambria"/>
              </a:rPr>
              <a:t>NRCS</a:t>
            </a:r>
            <a:r>
              <a:rPr lang="en-US" sz="1400" dirty="0" smtClean="0">
                <a:latin typeface="Cambria"/>
                <a:cs typeface="Cambria"/>
              </a:rPr>
              <a:t> (right)</a:t>
            </a:r>
            <a:endParaRPr lang="en-US" sz="1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238535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20120502-10165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464021" y="6607837"/>
            <a:ext cx="162865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200" dirty="0" smtClean="0">
                <a:solidFill>
                  <a:schemeClr val="accent5">
                    <a:lumMod val="50000"/>
                  </a:schemeClr>
                </a:solidFill>
                <a:latin typeface="Cambria"/>
                <a:cs typeface="Cambria"/>
              </a:rPr>
              <a:t>photo by </a:t>
            </a:r>
            <a:r>
              <a:rPr lang="en-US" altLang="en-US" sz="1200" dirty="0">
                <a:solidFill>
                  <a:schemeClr val="accent5">
                    <a:lumMod val="50000"/>
                  </a:schemeClr>
                </a:solidFill>
                <a:latin typeface="Cambria"/>
                <a:cs typeface="Cambria"/>
              </a:rPr>
              <a:t>G. Farquharson</a:t>
            </a:r>
          </a:p>
        </p:txBody>
      </p:sp>
      <p:sp>
        <p:nvSpPr>
          <p:cNvPr id="15" name="Text Box 78"/>
          <p:cNvSpPr txBox="1">
            <a:spLocks noChangeArrowheads="1"/>
          </p:cNvSpPr>
          <p:nvPr/>
        </p:nvSpPr>
        <p:spPr bwMode="auto">
          <a:xfrm>
            <a:off x="1303786" y="59234"/>
            <a:ext cx="535691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652463" eaLnBrk="0">
              <a:tabLst>
                <a:tab pos="0" algn="l"/>
                <a:tab pos="323850" algn="l"/>
                <a:tab pos="649288" algn="l"/>
                <a:tab pos="974725" algn="l"/>
                <a:tab pos="1300163" algn="l"/>
                <a:tab pos="1625600" algn="l"/>
                <a:tab pos="1951038" algn="l"/>
                <a:tab pos="2276475" algn="l"/>
                <a:tab pos="2601913" algn="l"/>
                <a:tab pos="2927350" algn="l"/>
                <a:tab pos="3252788" algn="l"/>
                <a:tab pos="3578225" algn="l"/>
                <a:tab pos="3903663" algn="l"/>
                <a:tab pos="4229100" algn="l"/>
                <a:tab pos="4554538" algn="l"/>
                <a:tab pos="4879975" algn="l"/>
                <a:tab pos="5205413" algn="l"/>
                <a:tab pos="5530850" algn="l"/>
                <a:tab pos="5856288" algn="l"/>
                <a:tab pos="6181725" algn="l"/>
                <a:tab pos="6507163" algn="l"/>
              </a:tabLst>
              <a:defRPr>
                <a:solidFill>
                  <a:schemeClr val="tx1"/>
                </a:solidFill>
                <a:latin typeface="Trebuchet MS" charset="0"/>
                <a:ea typeface="ＭＳ Ｐゴシック" charset="0"/>
                <a:cs typeface="Arial" charset="0"/>
              </a:defRPr>
            </a:lvl1pPr>
            <a:lvl2pPr defTabSz="652463" eaLnBrk="0">
              <a:tabLst>
                <a:tab pos="0" algn="l"/>
                <a:tab pos="323850" algn="l"/>
                <a:tab pos="649288" algn="l"/>
                <a:tab pos="974725" algn="l"/>
                <a:tab pos="1300163" algn="l"/>
                <a:tab pos="1625600" algn="l"/>
                <a:tab pos="1951038" algn="l"/>
                <a:tab pos="2276475" algn="l"/>
                <a:tab pos="2601913" algn="l"/>
                <a:tab pos="2927350" algn="l"/>
                <a:tab pos="3252788" algn="l"/>
                <a:tab pos="3578225" algn="l"/>
                <a:tab pos="3903663" algn="l"/>
                <a:tab pos="4229100" algn="l"/>
                <a:tab pos="4554538" algn="l"/>
                <a:tab pos="4879975" algn="l"/>
                <a:tab pos="5205413" algn="l"/>
                <a:tab pos="5530850" algn="l"/>
                <a:tab pos="5856288" algn="l"/>
                <a:tab pos="6181725" algn="l"/>
                <a:tab pos="6507163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2pPr>
            <a:lvl3pPr defTabSz="652463" eaLnBrk="0">
              <a:tabLst>
                <a:tab pos="0" algn="l"/>
                <a:tab pos="323850" algn="l"/>
                <a:tab pos="649288" algn="l"/>
                <a:tab pos="974725" algn="l"/>
                <a:tab pos="1300163" algn="l"/>
                <a:tab pos="1625600" algn="l"/>
                <a:tab pos="1951038" algn="l"/>
                <a:tab pos="2276475" algn="l"/>
                <a:tab pos="2601913" algn="l"/>
                <a:tab pos="2927350" algn="l"/>
                <a:tab pos="3252788" algn="l"/>
                <a:tab pos="3578225" algn="l"/>
                <a:tab pos="3903663" algn="l"/>
                <a:tab pos="4229100" algn="l"/>
                <a:tab pos="4554538" algn="l"/>
                <a:tab pos="4879975" algn="l"/>
                <a:tab pos="5205413" algn="l"/>
                <a:tab pos="5530850" algn="l"/>
                <a:tab pos="5856288" algn="l"/>
                <a:tab pos="6181725" algn="l"/>
                <a:tab pos="6507163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3pPr>
            <a:lvl4pPr defTabSz="652463" eaLnBrk="0">
              <a:tabLst>
                <a:tab pos="0" algn="l"/>
                <a:tab pos="323850" algn="l"/>
                <a:tab pos="649288" algn="l"/>
                <a:tab pos="974725" algn="l"/>
                <a:tab pos="1300163" algn="l"/>
                <a:tab pos="1625600" algn="l"/>
                <a:tab pos="1951038" algn="l"/>
                <a:tab pos="2276475" algn="l"/>
                <a:tab pos="2601913" algn="l"/>
                <a:tab pos="2927350" algn="l"/>
                <a:tab pos="3252788" algn="l"/>
                <a:tab pos="3578225" algn="l"/>
                <a:tab pos="3903663" algn="l"/>
                <a:tab pos="4229100" algn="l"/>
                <a:tab pos="4554538" algn="l"/>
                <a:tab pos="4879975" algn="l"/>
                <a:tab pos="5205413" algn="l"/>
                <a:tab pos="5530850" algn="l"/>
                <a:tab pos="5856288" algn="l"/>
                <a:tab pos="6181725" algn="l"/>
                <a:tab pos="6507163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4pPr>
            <a:lvl5pPr defTabSz="652463" eaLnBrk="0">
              <a:tabLst>
                <a:tab pos="0" algn="l"/>
                <a:tab pos="323850" algn="l"/>
                <a:tab pos="649288" algn="l"/>
                <a:tab pos="974725" algn="l"/>
                <a:tab pos="1300163" algn="l"/>
                <a:tab pos="1625600" algn="l"/>
                <a:tab pos="1951038" algn="l"/>
                <a:tab pos="2276475" algn="l"/>
                <a:tab pos="2601913" algn="l"/>
                <a:tab pos="2927350" algn="l"/>
                <a:tab pos="3252788" algn="l"/>
                <a:tab pos="3578225" algn="l"/>
                <a:tab pos="3903663" algn="l"/>
                <a:tab pos="4229100" algn="l"/>
                <a:tab pos="4554538" algn="l"/>
                <a:tab pos="4879975" algn="l"/>
                <a:tab pos="5205413" algn="l"/>
                <a:tab pos="5530850" algn="l"/>
                <a:tab pos="5856288" algn="l"/>
                <a:tab pos="6181725" algn="l"/>
                <a:tab pos="6507163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5pPr>
            <a:lvl6pPr marL="2514600" indent="-228600" defTabSz="6524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23850" algn="l"/>
                <a:tab pos="649288" algn="l"/>
                <a:tab pos="974725" algn="l"/>
                <a:tab pos="1300163" algn="l"/>
                <a:tab pos="1625600" algn="l"/>
                <a:tab pos="1951038" algn="l"/>
                <a:tab pos="2276475" algn="l"/>
                <a:tab pos="2601913" algn="l"/>
                <a:tab pos="2927350" algn="l"/>
                <a:tab pos="3252788" algn="l"/>
                <a:tab pos="3578225" algn="l"/>
                <a:tab pos="3903663" algn="l"/>
                <a:tab pos="4229100" algn="l"/>
                <a:tab pos="4554538" algn="l"/>
                <a:tab pos="4879975" algn="l"/>
                <a:tab pos="5205413" algn="l"/>
                <a:tab pos="5530850" algn="l"/>
                <a:tab pos="5856288" algn="l"/>
                <a:tab pos="6181725" algn="l"/>
                <a:tab pos="6507163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6pPr>
            <a:lvl7pPr marL="2971800" indent="-228600" defTabSz="6524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23850" algn="l"/>
                <a:tab pos="649288" algn="l"/>
                <a:tab pos="974725" algn="l"/>
                <a:tab pos="1300163" algn="l"/>
                <a:tab pos="1625600" algn="l"/>
                <a:tab pos="1951038" algn="l"/>
                <a:tab pos="2276475" algn="l"/>
                <a:tab pos="2601913" algn="l"/>
                <a:tab pos="2927350" algn="l"/>
                <a:tab pos="3252788" algn="l"/>
                <a:tab pos="3578225" algn="l"/>
                <a:tab pos="3903663" algn="l"/>
                <a:tab pos="4229100" algn="l"/>
                <a:tab pos="4554538" algn="l"/>
                <a:tab pos="4879975" algn="l"/>
                <a:tab pos="5205413" algn="l"/>
                <a:tab pos="5530850" algn="l"/>
                <a:tab pos="5856288" algn="l"/>
                <a:tab pos="6181725" algn="l"/>
                <a:tab pos="6507163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7pPr>
            <a:lvl8pPr marL="3429000" indent="-228600" defTabSz="6524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23850" algn="l"/>
                <a:tab pos="649288" algn="l"/>
                <a:tab pos="974725" algn="l"/>
                <a:tab pos="1300163" algn="l"/>
                <a:tab pos="1625600" algn="l"/>
                <a:tab pos="1951038" algn="l"/>
                <a:tab pos="2276475" algn="l"/>
                <a:tab pos="2601913" algn="l"/>
                <a:tab pos="2927350" algn="l"/>
                <a:tab pos="3252788" algn="l"/>
                <a:tab pos="3578225" algn="l"/>
                <a:tab pos="3903663" algn="l"/>
                <a:tab pos="4229100" algn="l"/>
                <a:tab pos="4554538" algn="l"/>
                <a:tab pos="4879975" algn="l"/>
                <a:tab pos="5205413" algn="l"/>
                <a:tab pos="5530850" algn="l"/>
                <a:tab pos="5856288" algn="l"/>
                <a:tab pos="6181725" algn="l"/>
                <a:tab pos="6507163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8pPr>
            <a:lvl9pPr marL="3886200" indent="-228600" defTabSz="6524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23850" algn="l"/>
                <a:tab pos="649288" algn="l"/>
                <a:tab pos="974725" algn="l"/>
                <a:tab pos="1300163" algn="l"/>
                <a:tab pos="1625600" algn="l"/>
                <a:tab pos="1951038" algn="l"/>
                <a:tab pos="2276475" algn="l"/>
                <a:tab pos="2601913" algn="l"/>
                <a:tab pos="2927350" algn="l"/>
                <a:tab pos="3252788" algn="l"/>
                <a:tab pos="3578225" algn="l"/>
                <a:tab pos="3903663" algn="l"/>
                <a:tab pos="4229100" algn="l"/>
                <a:tab pos="4554538" algn="l"/>
                <a:tab pos="4879975" algn="l"/>
                <a:tab pos="5205413" algn="l"/>
                <a:tab pos="5530850" algn="l"/>
                <a:tab pos="5856288" algn="l"/>
                <a:tab pos="6181725" algn="l"/>
                <a:tab pos="6507163" algn="l"/>
              </a:tabLst>
              <a:defRPr>
                <a:solidFill>
                  <a:schemeClr val="tx1"/>
                </a:solidFill>
                <a:latin typeface="Trebuchet MS" charset="0"/>
                <a:ea typeface="Arial" charset="0"/>
                <a:cs typeface="Arial" charset="0"/>
              </a:defRPr>
            </a:lvl9pPr>
          </a:lstStyle>
          <a:p>
            <a:pPr eaLnBrk="1">
              <a:buClrTx/>
              <a:buFontTx/>
              <a:buNone/>
              <a:defRPr/>
            </a:pPr>
            <a:r>
              <a:rPr lang="es-ES" sz="2000" dirty="0" err="1">
                <a:solidFill>
                  <a:schemeClr val="bg1"/>
                </a:solidFill>
              </a:rPr>
              <a:t>Radar d</a:t>
            </a:r>
            <a:r>
              <a:rPr lang="es-ES" sz="2000" dirty="0" err="1" smtClean="0">
                <a:solidFill>
                  <a:schemeClr val="bg1"/>
                </a:solidFill>
              </a:rPr>
              <a:t>ata came from the New River Inlet, NC</a:t>
            </a:r>
          </a:p>
          <a:p>
            <a:pPr eaLnBrk="1">
              <a:buClrTx/>
              <a:buFontTx/>
              <a:buNone/>
              <a:defRPr/>
            </a:pPr>
            <a:r>
              <a:rPr lang="es-ES" sz="2000" dirty="0" err="1">
                <a:solidFill>
                  <a:schemeClr val="bg1"/>
                </a:solidFill>
              </a:rPr>
              <a:t>Field campaign on May, 2012.</a:t>
            </a:r>
            <a:endParaRPr lang="es-ES" sz="2000" dirty="0" smtClean="0">
              <a:solidFill>
                <a:schemeClr val="bg1"/>
              </a:solidFill>
            </a:endParaRPr>
          </a:p>
        </p:txBody>
      </p:sp>
      <p:pic>
        <p:nvPicPr>
          <p:cNvPr id="17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" t="349" r="31672" b="-349"/>
          <a:stretch/>
        </p:blipFill>
        <p:spPr bwMode="auto">
          <a:xfrm>
            <a:off x="4608142" y="2209599"/>
            <a:ext cx="4400466" cy="4325938"/>
          </a:xfrm>
          <a:prstGeom prst="rect">
            <a:avLst/>
          </a:prstGeom>
          <a:noFill/>
          <a:ln w="28575" cmpd="sng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Elbow Connector 6"/>
          <p:cNvCxnSpPr>
            <a:cxnSpLocks noChangeShapeType="1"/>
          </p:cNvCxnSpPr>
          <p:nvPr/>
        </p:nvCxnSpPr>
        <p:spPr bwMode="auto">
          <a:xfrm flipV="1">
            <a:off x="5141944" y="3871655"/>
            <a:ext cx="720725" cy="2483996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rgbClr val="FFFF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Text Box 6"/>
          <p:cNvSpPr txBox="1">
            <a:spLocks noChangeArrowheads="1"/>
          </p:cNvSpPr>
          <p:nvPr/>
        </p:nvSpPr>
        <p:spPr bwMode="auto">
          <a:xfrm rot="16200000">
            <a:off x="4751867" y="5097143"/>
            <a:ext cx="1131015" cy="1846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6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2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0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0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6894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6894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6894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6894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200" dirty="0" smtClean="0">
                <a:latin typeface="Trebuchet MS" pitchFamily="34" charset="0"/>
              </a:rPr>
              <a:t> 10.2 m NAVD88 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 rot="5400000">
            <a:off x="8153872" y="2917786"/>
            <a:ext cx="14879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6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2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0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0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6894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6894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6894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6894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200" dirty="0">
                <a:solidFill>
                  <a:srgbClr val="6699CC"/>
                </a:solidFill>
                <a:latin typeface="Cambria"/>
                <a:cs typeface="Cambria"/>
              </a:rPr>
              <a:t>p</a:t>
            </a:r>
            <a:r>
              <a:rPr lang="en-US" altLang="en-US" sz="1200" dirty="0" smtClean="0">
                <a:solidFill>
                  <a:srgbClr val="6699CC"/>
                </a:solidFill>
                <a:latin typeface="Cambria"/>
                <a:cs typeface="Cambria"/>
              </a:rPr>
              <a:t>hoto by D. </a:t>
            </a:r>
            <a:r>
              <a:rPr lang="en-US" altLang="en-US" sz="1200" dirty="0" err="1" smtClean="0">
                <a:solidFill>
                  <a:srgbClr val="6699CC"/>
                </a:solidFill>
                <a:latin typeface="Cambria"/>
                <a:cs typeface="Cambria"/>
              </a:rPr>
              <a:t>Honeggers</a:t>
            </a:r>
            <a:endParaRPr lang="en-US" altLang="en-US" sz="1200" dirty="0" smtClean="0">
              <a:solidFill>
                <a:srgbClr val="6699CC"/>
              </a:solidFill>
              <a:latin typeface="Cambria"/>
              <a:cs typeface="Cambria"/>
            </a:endParaRPr>
          </a:p>
        </p:txBody>
      </p:sp>
      <p:sp>
        <p:nvSpPr>
          <p:cNvPr id="21" name="Oval 20"/>
          <p:cNvSpPr>
            <a:spLocks noChangeAspect="1"/>
          </p:cNvSpPr>
          <p:nvPr/>
        </p:nvSpPr>
        <p:spPr bwMode="auto">
          <a:xfrm>
            <a:off x="5606331" y="3046317"/>
            <a:ext cx="1367999" cy="1367999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Oval 22"/>
          <p:cNvSpPr>
            <a:spLocks noChangeAspect="1"/>
          </p:cNvSpPr>
          <p:nvPr/>
        </p:nvSpPr>
        <p:spPr bwMode="auto">
          <a:xfrm>
            <a:off x="1590819" y="2936644"/>
            <a:ext cx="254834" cy="254834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4" name="Straight Connector 7"/>
          <p:cNvCxnSpPr>
            <a:cxnSpLocks noChangeShapeType="1"/>
          </p:cNvCxnSpPr>
          <p:nvPr/>
        </p:nvCxnSpPr>
        <p:spPr bwMode="auto">
          <a:xfrm flipH="1" flipV="1">
            <a:off x="1719110" y="3208873"/>
            <a:ext cx="2844622" cy="3326651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Straight Connector 3"/>
          <p:cNvCxnSpPr>
            <a:cxnSpLocks noChangeShapeType="1"/>
          </p:cNvCxnSpPr>
          <p:nvPr/>
        </p:nvCxnSpPr>
        <p:spPr bwMode="auto">
          <a:xfrm flipH="1">
            <a:off x="1718851" y="2196148"/>
            <a:ext cx="2858110" cy="725537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7" name="Picture 1" descr="DiazMendez_etal_2014_JAOT_Fig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19" t="10007" r="11101" b="69740"/>
          <a:stretch>
            <a:fillRect/>
          </a:stretch>
        </p:blipFill>
        <p:spPr bwMode="auto">
          <a:xfrm>
            <a:off x="79369" y="79378"/>
            <a:ext cx="1153031" cy="97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85663" y="4018095"/>
            <a:ext cx="3464708" cy="2746906"/>
          </a:xfrm>
          <a:prstGeom prst="rect">
            <a:avLst/>
          </a:prstGeom>
          <a:solidFill>
            <a:srgbClr val="FFFFFF">
              <a:alpha val="61000"/>
            </a:srgbClr>
          </a:solidFill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marL="285750" indent="-285750" eaLnBrk="0" hangingPunct="0">
              <a:defRPr sz="9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9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9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9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9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689475" eaLnBrk="0" fontAlgn="base" hangingPunct="0">
              <a:spcBef>
                <a:spcPct val="0"/>
              </a:spcBef>
              <a:spcAft>
                <a:spcPct val="0"/>
              </a:spcAft>
              <a:defRPr sz="9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689475" eaLnBrk="0" fontAlgn="base" hangingPunct="0">
              <a:spcBef>
                <a:spcPct val="0"/>
              </a:spcBef>
              <a:spcAft>
                <a:spcPct val="0"/>
              </a:spcAft>
              <a:defRPr sz="9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689475" eaLnBrk="0" fontAlgn="base" hangingPunct="0">
              <a:spcBef>
                <a:spcPct val="0"/>
              </a:spcBef>
              <a:spcAft>
                <a:spcPct val="0"/>
              </a:spcAft>
              <a:defRPr sz="9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689475" eaLnBrk="0" fontAlgn="base" hangingPunct="0">
              <a:spcBef>
                <a:spcPct val="0"/>
              </a:spcBef>
              <a:spcAft>
                <a:spcPct val="0"/>
              </a:spcAft>
              <a:defRPr sz="9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5000"/>
              </a:lnSpc>
              <a:spcAft>
                <a:spcPts val="1200"/>
              </a:spcAft>
            </a:pPr>
            <a:r>
              <a:rPr lang="en-US" altLang="en-US" sz="1800" b="1" dirty="0" err="1" smtClean="0">
                <a:solidFill>
                  <a:scrgbClr r="0" g="0" b="0"/>
                </a:solidFill>
                <a:latin typeface="Trebuchet MS" pitchFamily="34" charset="0"/>
              </a:rPr>
              <a:t> Radar</a:t>
            </a:r>
            <a:r>
              <a:rPr lang="en-US" altLang="en-US" sz="1800" b="1" dirty="0" smtClean="0">
                <a:solidFill>
                  <a:scrgbClr r="0" g="0" b="0"/>
                </a:solidFill>
                <a:latin typeface="Trebuchet MS" pitchFamily="34" charset="0"/>
              </a:rPr>
              <a:t> sampling </a:t>
            </a:r>
            <a:r>
              <a:rPr lang="en-US" altLang="en-US" sz="1800" b="1" dirty="0">
                <a:solidFill>
                  <a:scrgbClr r="0" g="0" b="0"/>
                </a:solidFill>
                <a:latin typeface="Trebuchet MS" pitchFamily="34" charset="0"/>
              </a:rPr>
              <a:t>scheme:</a:t>
            </a:r>
            <a:endParaRPr lang="en-US" altLang="en-US" sz="1800" dirty="0">
              <a:solidFill>
                <a:scrgbClr r="0" g="0" b="0"/>
              </a:solidFill>
              <a:latin typeface="Trebuchet MS" pitchFamily="34" charset="0"/>
            </a:endParaRPr>
          </a:p>
          <a:p>
            <a:pPr marL="360000" indent="-180000" eaLnBrk="1" hangingPunct="1">
              <a:spcAft>
                <a:spcPts val="1200"/>
              </a:spcAft>
              <a:buFontTx/>
              <a:buChar char="•"/>
            </a:pPr>
            <a:r>
              <a:rPr lang="en-US" altLang="en-US" sz="1600" dirty="0" smtClean="0">
                <a:solidFill>
                  <a:scrgbClr r="0" g="0" b="0"/>
                </a:solidFill>
                <a:latin typeface="Cambria"/>
                <a:cs typeface="Cambria"/>
              </a:rPr>
              <a:t>half-hourly </a:t>
            </a:r>
            <a:r>
              <a:rPr lang="en-US" altLang="en-US" sz="1600" dirty="0">
                <a:solidFill>
                  <a:scrgbClr r="0" g="0" b="0"/>
                </a:solidFill>
                <a:latin typeface="Cambria"/>
                <a:cs typeface="Cambria"/>
              </a:rPr>
              <a:t>runs </a:t>
            </a:r>
            <a:r>
              <a:rPr lang="en-US" altLang="en-US" sz="1600" dirty="0" smtClean="0">
                <a:solidFill>
                  <a:scrgbClr r="0" g="0" b="0"/>
                </a:solidFill>
                <a:latin typeface="Cambria"/>
                <a:cs typeface="Cambria"/>
              </a:rPr>
              <a:t>(May </a:t>
            </a:r>
            <a:r>
              <a:rPr lang="en-US" altLang="en-US" sz="1600" dirty="0">
                <a:solidFill>
                  <a:scrgbClr r="0" g="0" b="0"/>
                </a:solidFill>
                <a:latin typeface="Cambria"/>
                <a:cs typeface="Cambria"/>
              </a:rPr>
              <a:t>7—15, 2012)</a:t>
            </a:r>
          </a:p>
          <a:p>
            <a:pPr marL="360000" indent="-180000" eaLnBrk="1" hangingPunct="1">
              <a:spcAft>
                <a:spcPts val="1200"/>
              </a:spcAft>
              <a:buFontTx/>
              <a:buChar char="•"/>
            </a:pPr>
            <a:r>
              <a:rPr lang="en-US" altLang="en-US" sz="1600" dirty="0" smtClean="0">
                <a:solidFill>
                  <a:scrgbClr r="0" g="0" b="0"/>
                </a:solidFill>
                <a:latin typeface="Cambria"/>
                <a:cs typeface="Cambria"/>
              </a:rPr>
              <a:t>footprint radius </a:t>
            </a:r>
            <a:r>
              <a:rPr lang="en-US" altLang="en-US" sz="1600" i="1" dirty="0">
                <a:solidFill>
                  <a:scrgbClr r="0" g="0" b="0"/>
                </a:solidFill>
                <a:latin typeface="Cambria"/>
                <a:cs typeface="Cambria"/>
              </a:rPr>
              <a:t>r</a:t>
            </a:r>
            <a:r>
              <a:rPr lang="en-US" altLang="en-US" sz="1600" dirty="0">
                <a:solidFill>
                  <a:scrgbClr r="0" g="0" b="0"/>
                </a:solidFill>
                <a:latin typeface="Cambria"/>
                <a:cs typeface="Cambria"/>
              </a:rPr>
              <a:t> </a:t>
            </a:r>
            <a:r>
              <a:rPr lang="el-GR" altLang="en-US" sz="1600" dirty="0">
                <a:solidFill>
                  <a:scrgbClr r="0" g="0" b="0"/>
                </a:solidFill>
                <a:latin typeface="Cambria"/>
                <a:cs typeface="Cambria"/>
              </a:rPr>
              <a:t>≈</a:t>
            </a:r>
            <a:r>
              <a:rPr lang="en-US" altLang="en-US" sz="1600" dirty="0">
                <a:solidFill>
                  <a:scrgbClr r="0" g="0" b="0"/>
                </a:solidFill>
                <a:latin typeface="Cambria"/>
                <a:cs typeface="Cambria"/>
              </a:rPr>
              <a:t> </a:t>
            </a:r>
            <a:r>
              <a:rPr lang="en-US" altLang="en-US" sz="1600" dirty="0" smtClean="0">
                <a:solidFill>
                  <a:scrgbClr r="0" g="0" b="0"/>
                </a:solidFill>
                <a:latin typeface="Cambria"/>
                <a:cs typeface="Cambria"/>
              </a:rPr>
              <a:t>1.5</a:t>
            </a:r>
            <a:r>
              <a:rPr lang="en-US" altLang="en-US" sz="1600" dirty="0">
                <a:solidFill>
                  <a:scrgbClr r="0" g="0" b="0"/>
                </a:solidFill>
                <a:latin typeface="Cambria"/>
                <a:cs typeface="Cambria"/>
              </a:rPr>
              <a:t>—</a:t>
            </a:r>
            <a:r>
              <a:rPr lang="en-US" altLang="en-US" sz="1600" dirty="0" smtClean="0">
                <a:solidFill>
                  <a:scrgbClr r="0" g="0" b="0"/>
                </a:solidFill>
                <a:latin typeface="Cambria"/>
                <a:cs typeface="Cambria"/>
              </a:rPr>
              <a:t>3 </a:t>
            </a:r>
            <a:r>
              <a:rPr lang="en-US" altLang="en-US" sz="1600" dirty="0">
                <a:solidFill>
                  <a:scrgbClr r="0" g="0" b="0"/>
                </a:solidFill>
                <a:latin typeface="Cambria"/>
                <a:cs typeface="Cambria"/>
              </a:rPr>
              <a:t>km</a:t>
            </a:r>
            <a:endParaRPr lang="en-US" altLang="en-US" sz="1600" dirty="0" smtClean="0">
              <a:solidFill>
                <a:scrgbClr r="0" g="0" b="0"/>
              </a:solidFill>
              <a:latin typeface="Cambria"/>
              <a:cs typeface="Cambria"/>
            </a:endParaRPr>
          </a:p>
          <a:p>
            <a:pPr marL="360000" indent="-180000" eaLnBrk="1" hangingPunct="1">
              <a:spcAft>
                <a:spcPts val="1200"/>
              </a:spcAft>
              <a:buFontTx/>
              <a:buChar char="•"/>
            </a:pPr>
            <a:r>
              <a:rPr lang="en-US" altLang="en-US" sz="1600" dirty="0" smtClean="0">
                <a:solidFill>
                  <a:scrgbClr r="0" g="0" b="0"/>
                </a:solidFill>
                <a:latin typeface="Cambria"/>
                <a:cs typeface="Cambria"/>
              </a:rPr>
              <a:t>azimuth coverage </a:t>
            </a:r>
            <a:r>
              <a:rPr lang="en-US" altLang="en-US" sz="1600" i="1" dirty="0" err="1">
                <a:solidFill>
                  <a:scrgbClr r="0" g="0" b="0"/>
                </a:solidFill>
                <a:latin typeface="Cambria"/>
                <a:cs typeface="Cambria"/>
              </a:rPr>
              <a:t>azi</a:t>
            </a:r>
            <a:r>
              <a:rPr lang="en-US" altLang="en-US" sz="1600" dirty="0">
                <a:solidFill>
                  <a:scrgbClr r="0" g="0" b="0"/>
                </a:solidFill>
                <a:latin typeface="Cambria"/>
                <a:cs typeface="Cambria"/>
              </a:rPr>
              <a:t> </a:t>
            </a:r>
            <a:r>
              <a:rPr lang="el-GR" altLang="en-US" sz="1600" dirty="0">
                <a:solidFill>
                  <a:scrgbClr r="0" g="0" b="0"/>
                </a:solidFill>
                <a:latin typeface="Cambria"/>
                <a:cs typeface="Cambria"/>
              </a:rPr>
              <a:t>≈</a:t>
            </a:r>
            <a:r>
              <a:rPr lang="en-US" altLang="en-US" sz="1600" dirty="0">
                <a:solidFill>
                  <a:scrgbClr r="0" g="0" b="0"/>
                </a:solidFill>
                <a:latin typeface="Cambria"/>
                <a:cs typeface="Cambria"/>
              </a:rPr>
              <a:t> 290</a:t>
            </a:r>
            <a:r>
              <a:rPr lang="en-US" altLang="en-US" sz="1600" baseline="30000" dirty="0">
                <a:solidFill>
                  <a:scrgbClr r="0" g="0" b="0"/>
                </a:solidFill>
                <a:latin typeface="Cambria"/>
                <a:cs typeface="Cambria"/>
              </a:rPr>
              <a:t>o</a:t>
            </a:r>
            <a:endParaRPr lang="en-US" altLang="en-US" sz="1600" dirty="0" smtClean="0">
              <a:solidFill>
                <a:scrgbClr r="0" g="0" b="0"/>
              </a:solidFill>
              <a:latin typeface="Cambria"/>
              <a:cs typeface="Cambria"/>
            </a:endParaRPr>
          </a:p>
          <a:p>
            <a:pPr marL="360000" indent="-180000" eaLnBrk="1" hangingPunct="1">
              <a:spcAft>
                <a:spcPts val="1200"/>
              </a:spcAft>
              <a:buFontTx/>
              <a:buChar char="•"/>
            </a:pPr>
            <a:r>
              <a:rPr lang="en-US" altLang="en-US" sz="1600" dirty="0" smtClean="0">
                <a:solidFill>
                  <a:scrgbClr r="0" g="0" b="0"/>
                </a:solidFill>
                <a:latin typeface="Cambria"/>
                <a:cs typeface="Cambria"/>
              </a:rPr>
              <a:t>rotations </a:t>
            </a:r>
            <a:r>
              <a:rPr lang="en-US" altLang="en-US" sz="1600" dirty="0">
                <a:solidFill>
                  <a:scrgbClr r="0" g="0" b="0"/>
                </a:solidFill>
                <a:latin typeface="Cambria"/>
                <a:cs typeface="Cambria"/>
              </a:rPr>
              <a:t>= </a:t>
            </a:r>
            <a:r>
              <a:rPr lang="en-US" altLang="en-US" sz="1600" dirty="0" smtClean="0">
                <a:solidFill>
                  <a:scrgbClr r="0" g="0" b="0"/>
                </a:solidFill>
                <a:latin typeface="Cambria"/>
                <a:cs typeface="Cambria"/>
              </a:rPr>
              <a:t>1024 (</a:t>
            </a:r>
            <a:r>
              <a:rPr lang="el-GR" altLang="en-US" sz="1600" i="1" dirty="0">
                <a:solidFill>
                  <a:scrgbClr r="0" g="0" b="0"/>
                </a:solidFill>
                <a:latin typeface="Cambria"/>
                <a:cs typeface="Cambria"/>
              </a:rPr>
              <a:t>τ</a:t>
            </a:r>
            <a:r>
              <a:rPr lang="en-US" altLang="en-US" sz="1600" dirty="0">
                <a:solidFill>
                  <a:scrgbClr r="0" g="0" b="0"/>
                </a:solidFill>
                <a:latin typeface="Cambria"/>
                <a:cs typeface="Cambria"/>
              </a:rPr>
              <a:t> </a:t>
            </a:r>
            <a:r>
              <a:rPr lang="el-GR" altLang="en-US" sz="1600" dirty="0">
                <a:solidFill>
                  <a:scrgbClr r="0" g="0" b="0"/>
                </a:solidFill>
                <a:latin typeface="Cambria"/>
                <a:cs typeface="Cambria"/>
              </a:rPr>
              <a:t>≈</a:t>
            </a:r>
            <a:r>
              <a:rPr lang="en-US" altLang="en-US" sz="1600" dirty="0">
                <a:solidFill>
                  <a:scrgbClr r="0" g="0" b="0"/>
                </a:solidFill>
                <a:latin typeface="Cambria"/>
                <a:cs typeface="Cambria"/>
              </a:rPr>
              <a:t> 20 </a:t>
            </a:r>
            <a:r>
              <a:rPr lang="en-US" altLang="en-US" sz="1600" dirty="0" smtClean="0">
                <a:solidFill>
                  <a:scrgbClr r="0" g="0" b="0"/>
                </a:solidFill>
                <a:latin typeface="Cambria"/>
                <a:cs typeface="Cambria"/>
              </a:rPr>
              <a:t>min)</a:t>
            </a:r>
            <a:endParaRPr lang="en-US" altLang="en-US" sz="1600" dirty="0">
              <a:solidFill>
                <a:scrgbClr r="0" g="0" b="0"/>
              </a:solidFill>
              <a:latin typeface="Cambria"/>
              <a:cs typeface="Cambria"/>
            </a:endParaRPr>
          </a:p>
          <a:p>
            <a:pPr marL="360000" indent="-180000" eaLnBrk="1" hangingPunct="1">
              <a:spcAft>
                <a:spcPts val="1200"/>
              </a:spcAft>
              <a:buFontTx/>
              <a:buChar char="•"/>
            </a:pPr>
            <a:r>
              <a:rPr lang="el-GR" altLang="en-US" sz="1600" dirty="0">
                <a:solidFill>
                  <a:scrgbClr r="0" g="0" b="0"/>
                </a:solidFill>
                <a:latin typeface="Cambria"/>
                <a:cs typeface="Cambria"/>
              </a:rPr>
              <a:t>Δ</a:t>
            </a:r>
            <a:r>
              <a:rPr lang="en-US" altLang="en-US" sz="1600" baseline="-25000" dirty="0">
                <a:solidFill>
                  <a:scrgbClr r="0" g="0" b="0"/>
                </a:solidFill>
                <a:latin typeface="Cambria"/>
                <a:cs typeface="Cambria"/>
              </a:rPr>
              <a:t>range</a:t>
            </a:r>
            <a:r>
              <a:rPr lang="es-ES" altLang="en-US" sz="1600" dirty="0">
                <a:solidFill>
                  <a:scrgbClr r="0" g="0" b="0"/>
                </a:solidFill>
                <a:latin typeface="Cambria"/>
                <a:cs typeface="Cambria"/>
              </a:rPr>
              <a:t> = 3 m; </a:t>
            </a:r>
            <a:r>
              <a:rPr lang="el-GR" altLang="en-US" sz="1600" dirty="0">
                <a:solidFill>
                  <a:scrgbClr r="0" g="0" b="0"/>
                </a:solidFill>
                <a:latin typeface="Cambria"/>
                <a:cs typeface="Cambria"/>
              </a:rPr>
              <a:t>Δ</a:t>
            </a:r>
            <a:r>
              <a:rPr lang="en-US" altLang="en-US" sz="1600" baseline="-25000" dirty="0">
                <a:solidFill>
                  <a:scrgbClr r="0" g="0" b="0"/>
                </a:solidFill>
                <a:latin typeface="Cambria"/>
                <a:cs typeface="Cambria"/>
              </a:rPr>
              <a:t>azimuth</a:t>
            </a:r>
            <a:r>
              <a:rPr lang="es-ES" altLang="en-US" sz="1600" dirty="0">
                <a:solidFill>
                  <a:scrgbClr r="0" g="0" b="0"/>
                </a:solidFill>
                <a:latin typeface="Cambria"/>
                <a:cs typeface="Cambria"/>
              </a:rPr>
              <a:t> = 0.57</a:t>
            </a:r>
            <a:r>
              <a:rPr lang="en-US" altLang="en-US" sz="1600" baseline="30000" dirty="0">
                <a:solidFill>
                  <a:scrgbClr r="0" g="0" b="0"/>
                </a:solidFill>
                <a:latin typeface="Cambria"/>
                <a:cs typeface="Cambria"/>
              </a:rPr>
              <a:t>o</a:t>
            </a:r>
          </a:p>
          <a:p>
            <a:pPr marL="360000" indent="-180000" eaLnBrk="1" hangingPunct="1">
              <a:spcAft>
                <a:spcPts val="1200"/>
              </a:spcAft>
              <a:buFontTx/>
              <a:buChar char="•"/>
            </a:pPr>
            <a:r>
              <a:rPr lang="el-GR" altLang="en-US" sz="1600" dirty="0">
                <a:solidFill>
                  <a:scrgbClr r="0" g="0" b="0"/>
                </a:solidFill>
                <a:latin typeface="Cambria"/>
                <a:cs typeface="Cambria"/>
              </a:rPr>
              <a:t>Δ</a:t>
            </a:r>
            <a:r>
              <a:rPr lang="es-ES" altLang="en-US" sz="1600" baseline="-25000" dirty="0">
                <a:solidFill>
                  <a:scrgbClr r="0" g="0" b="0"/>
                </a:solidFill>
                <a:latin typeface="Cambria"/>
                <a:cs typeface="Cambria"/>
              </a:rPr>
              <a:t>t</a:t>
            </a:r>
            <a:r>
              <a:rPr lang="es-ES" altLang="en-US" sz="1600" dirty="0">
                <a:solidFill>
                  <a:scrgbClr r="0" g="0" b="0"/>
                </a:solidFill>
                <a:latin typeface="Cambria"/>
                <a:cs typeface="Cambria"/>
              </a:rPr>
              <a:t> </a:t>
            </a:r>
            <a:r>
              <a:rPr lang="es-ES" altLang="en-US" sz="1600" dirty="0" smtClean="0">
                <a:solidFill>
                  <a:scrgbClr r="0" g="0" b="0"/>
                </a:solidFill>
                <a:latin typeface="Cambria"/>
                <a:cs typeface="Cambria"/>
              </a:rPr>
              <a:t>≈ </a:t>
            </a:r>
            <a:r>
              <a:rPr lang="es-ES" altLang="en-US" sz="1600" dirty="0">
                <a:solidFill>
                  <a:scrgbClr r="0" g="0" b="0"/>
                </a:solidFill>
                <a:latin typeface="Cambria"/>
                <a:cs typeface="Cambria"/>
              </a:rPr>
              <a:t>1.2 s (</a:t>
            </a:r>
            <a:r>
              <a:rPr lang="el-GR" altLang="en-US" sz="1600" dirty="0">
                <a:solidFill>
                  <a:scrgbClr r="0" g="0" b="0"/>
                </a:solidFill>
                <a:latin typeface="Cambria"/>
                <a:cs typeface="Cambria"/>
              </a:rPr>
              <a:t>Δ</a:t>
            </a:r>
            <a:r>
              <a:rPr lang="en-US" altLang="en-US" sz="1600" baseline="-25000" dirty="0">
                <a:solidFill>
                  <a:scrgbClr r="0" g="0" b="0"/>
                </a:solidFill>
                <a:latin typeface="Cambria"/>
                <a:cs typeface="Cambria"/>
              </a:rPr>
              <a:t>f</a:t>
            </a:r>
            <a:r>
              <a:rPr lang="es-ES" altLang="en-US" sz="1600" dirty="0">
                <a:solidFill>
                  <a:scrgbClr r="0" g="0" b="0"/>
                </a:solidFill>
                <a:latin typeface="Cambria"/>
                <a:cs typeface="Cambria"/>
              </a:rPr>
              <a:t> = 0.83 Hz </a:t>
            </a:r>
            <a:r>
              <a:rPr lang="es-ES" altLang="en-US" sz="1600" dirty="0" smtClean="0">
                <a:solidFill>
                  <a:scrgbClr r="0" g="0" b="0"/>
                </a:solidFill>
                <a:latin typeface="Cambria"/>
                <a:cs typeface="Cambria"/>
              </a:rPr>
              <a:t>)</a:t>
            </a:r>
            <a:endParaRPr lang="en-US" altLang="en-US" sz="1600" dirty="0">
              <a:solidFill>
                <a:scrgbClr r="0" g="0" b="0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499102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 animBg="1"/>
      <p:bldP spid="23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1" descr="Fig2a_tilt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6" t="11121" r="21260" b="36414"/>
          <a:stretch>
            <a:fillRect/>
          </a:stretch>
        </p:blipFill>
        <p:spPr bwMode="auto">
          <a:xfrm>
            <a:off x="1443137" y="414444"/>
            <a:ext cx="6260901" cy="626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3663966" y="570763"/>
            <a:ext cx="3905892" cy="276999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/>
            <a:r>
              <a:rPr lang="en-US" dirty="0" smtClean="0">
                <a:latin typeface="Cambria"/>
                <a:cs typeface="Cambria"/>
              </a:rPr>
              <a:t>Snapshot (uncalibrated radar intensity)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Cambria"/>
              <a:cs typeface="Cambria"/>
            </a:endParaRPr>
          </a:p>
        </p:txBody>
      </p:sp>
      <p:cxnSp>
        <p:nvCxnSpPr>
          <p:cNvPr id="40" name="Straight Arrow Connector 39"/>
          <p:cNvCxnSpPr/>
          <p:nvPr/>
        </p:nvCxnSpPr>
        <p:spPr bwMode="auto">
          <a:xfrm>
            <a:off x="2865207" y="4537902"/>
            <a:ext cx="4595503" cy="1825634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bg1"/>
            </a:solidFill>
            <a:prstDash val="sys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TextBox 11"/>
          <p:cNvSpPr txBox="1">
            <a:spLocks noChangeArrowheads="1"/>
          </p:cNvSpPr>
          <p:nvPr/>
        </p:nvSpPr>
        <p:spPr bwMode="auto">
          <a:xfrm rot="1440000">
            <a:off x="5205995" y="5220520"/>
            <a:ext cx="5890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3 </a:t>
            </a:r>
            <a:r>
              <a:rPr lang="en-US" sz="160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km</a:t>
            </a:r>
            <a:endParaRPr lang="en-US" sz="16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44" name="TextBox 13"/>
          <p:cNvSpPr txBox="1">
            <a:spLocks noChangeArrowheads="1"/>
          </p:cNvSpPr>
          <p:nvPr/>
        </p:nvSpPr>
        <p:spPr bwMode="auto">
          <a:xfrm>
            <a:off x="2078812" y="4000177"/>
            <a:ext cx="147766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chemeClr val="bg1"/>
                </a:solidFill>
                <a:latin typeface="Trebuchet MS"/>
                <a:cs typeface="Trebuchet MS"/>
              </a:rPr>
              <a:t>New River Inlet</a:t>
            </a:r>
          </a:p>
        </p:txBody>
      </p:sp>
      <p:sp>
        <p:nvSpPr>
          <p:cNvPr id="45" name="TextBox 14"/>
          <p:cNvSpPr txBox="1">
            <a:spLocks noChangeArrowheads="1"/>
          </p:cNvSpPr>
          <p:nvPr/>
        </p:nvSpPr>
        <p:spPr bwMode="auto">
          <a:xfrm>
            <a:off x="2149221" y="4673086"/>
            <a:ext cx="645554" cy="4924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0" rIns="3600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600" dirty="0">
                <a:latin typeface="Trebuchet MS"/>
                <a:cs typeface="Trebuchet MS"/>
              </a:rPr>
              <a:t>OSU</a:t>
            </a:r>
          </a:p>
          <a:p>
            <a:pPr algn="ctr" eaLnBrk="1" hangingPunct="1"/>
            <a:r>
              <a:rPr lang="en-US" sz="1600" dirty="0">
                <a:latin typeface="Trebuchet MS"/>
                <a:cs typeface="Trebuchet MS"/>
              </a:rPr>
              <a:t>WIMR</a:t>
            </a:r>
          </a:p>
        </p:txBody>
      </p:sp>
      <p:sp>
        <p:nvSpPr>
          <p:cNvPr id="46" name="TextBox 15"/>
          <p:cNvSpPr txBox="1">
            <a:spLocks noChangeArrowheads="1"/>
          </p:cNvSpPr>
          <p:nvPr/>
        </p:nvSpPr>
        <p:spPr bwMode="auto">
          <a:xfrm>
            <a:off x="1685651" y="1730631"/>
            <a:ext cx="1205646" cy="215444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 dirty="0">
                <a:latin typeface="Trebuchet MS"/>
                <a:cs typeface="Trebuchet MS"/>
              </a:rPr>
              <a:t> Camp Lejeune </a:t>
            </a:r>
          </a:p>
        </p:txBody>
      </p:sp>
      <p:sp>
        <p:nvSpPr>
          <p:cNvPr id="47" name="TextBox 16"/>
          <p:cNvSpPr txBox="1">
            <a:spLocks noChangeArrowheads="1"/>
          </p:cNvSpPr>
          <p:nvPr/>
        </p:nvSpPr>
        <p:spPr bwMode="auto">
          <a:xfrm>
            <a:off x="2692706" y="5611261"/>
            <a:ext cx="682521" cy="646331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400" dirty="0">
                <a:solidFill>
                  <a:srgbClr val="000000"/>
                </a:solidFill>
                <a:latin typeface="Trebuchet MS"/>
                <a:cs typeface="Trebuchet MS"/>
              </a:rPr>
              <a:t>North</a:t>
            </a:r>
          </a:p>
          <a:p>
            <a:pPr algn="ctr" eaLnBrk="1" hangingPunct="1"/>
            <a:r>
              <a:rPr lang="en-US" sz="1400" dirty="0">
                <a:solidFill>
                  <a:srgbClr val="000000"/>
                </a:solidFill>
                <a:latin typeface="Trebuchet MS"/>
                <a:cs typeface="Trebuchet MS"/>
              </a:rPr>
              <a:t>Topsail</a:t>
            </a:r>
          </a:p>
          <a:p>
            <a:pPr algn="ctr" eaLnBrk="1" hangingPunct="1"/>
            <a:r>
              <a:rPr lang="en-US" sz="1400" dirty="0">
                <a:solidFill>
                  <a:srgbClr val="000000"/>
                </a:solidFill>
                <a:latin typeface="Trebuchet MS"/>
                <a:cs typeface="Trebuchet MS"/>
              </a:rPr>
              <a:t>beach</a:t>
            </a:r>
          </a:p>
        </p:txBody>
      </p:sp>
      <p:sp>
        <p:nvSpPr>
          <p:cNvPr id="48" name="Oval 47"/>
          <p:cNvSpPr>
            <a:spLocks noChangeAspect="1"/>
          </p:cNvSpPr>
          <p:nvPr/>
        </p:nvSpPr>
        <p:spPr bwMode="auto">
          <a:xfrm>
            <a:off x="2677352" y="4359277"/>
            <a:ext cx="369350" cy="369350"/>
          </a:xfrm>
          <a:prstGeom prst="ellipse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710344" y="1185198"/>
            <a:ext cx="785304" cy="580990"/>
            <a:chOff x="6710344" y="1185198"/>
            <a:chExt cx="785304" cy="580990"/>
          </a:xfrm>
        </p:grpSpPr>
        <p:sp>
          <p:nvSpPr>
            <p:cNvPr id="16" name="4-Point Star 24"/>
            <p:cNvSpPr>
              <a:spLocks noChangeAspect="1"/>
            </p:cNvSpPr>
            <p:nvPr/>
          </p:nvSpPr>
          <p:spPr bwMode="auto">
            <a:xfrm rot="17940000">
              <a:off x="6914663" y="1185203"/>
              <a:ext cx="580990" cy="580980"/>
            </a:xfrm>
            <a:prstGeom prst="star4">
              <a:avLst>
                <a:gd name="adj" fmla="val 5833"/>
              </a:avLst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4983163" eaLnBrk="1" hangingPunct="1"/>
              <a:endParaRPr lang="es-ES_tradnl"/>
            </a:p>
          </p:txBody>
        </p:sp>
        <p:sp>
          <p:nvSpPr>
            <p:cNvPr id="17" name="Oval 6"/>
            <p:cNvSpPr>
              <a:spLocks noChangeArrowheads="1"/>
            </p:cNvSpPr>
            <p:nvPr/>
          </p:nvSpPr>
          <p:spPr bwMode="auto">
            <a:xfrm rot="17940000">
              <a:off x="7007155" y="1274733"/>
              <a:ext cx="377825" cy="377825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es-ES_tradnl"/>
            </a:p>
          </p:txBody>
        </p:sp>
        <p:sp>
          <p:nvSpPr>
            <p:cNvPr id="18" name="TextBox 2"/>
            <p:cNvSpPr txBox="1">
              <a:spLocks noChangeArrowheads="1"/>
            </p:cNvSpPr>
            <p:nvPr/>
          </p:nvSpPr>
          <p:spPr bwMode="auto">
            <a:xfrm rot="17820000">
              <a:off x="6753202" y="1153018"/>
              <a:ext cx="130167" cy="215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9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>
                <a:defRPr sz="9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>
                <a:defRPr sz="9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>
                <a:defRPr sz="9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>
                <a:defRPr sz="9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defTabSz="4556125" eaLnBrk="0" fontAlgn="base" hangingPunct="0">
                <a:spcBef>
                  <a:spcPct val="0"/>
                </a:spcBef>
                <a:spcAft>
                  <a:spcPct val="0"/>
                </a:spcAft>
                <a:defRPr sz="9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defTabSz="4556125" eaLnBrk="0" fontAlgn="base" hangingPunct="0">
                <a:spcBef>
                  <a:spcPct val="0"/>
                </a:spcBef>
                <a:spcAft>
                  <a:spcPct val="0"/>
                </a:spcAft>
                <a:defRPr sz="9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defTabSz="4556125" eaLnBrk="0" fontAlgn="base" hangingPunct="0">
                <a:spcBef>
                  <a:spcPct val="0"/>
                </a:spcBef>
                <a:spcAft>
                  <a:spcPct val="0"/>
                </a:spcAft>
                <a:defRPr sz="9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defTabSz="4556125" eaLnBrk="0" fontAlgn="base" hangingPunct="0">
                <a:spcBef>
                  <a:spcPct val="0"/>
                </a:spcBef>
                <a:spcAft>
                  <a:spcPct val="0"/>
                </a:spcAft>
                <a:defRPr sz="9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chemeClr val="bg1"/>
                  </a:solidFill>
                  <a:latin typeface="Times New Roman" charset="0"/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1641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40"/>
          <a:stretch/>
        </p:blipFill>
        <p:spPr bwMode="auto">
          <a:xfrm>
            <a:off x="2553760" y="0"/>
            <a:ext cx="65902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5620810" y="1196975"/>
            <a:ext cx="0" cy="3816350"/>
          </a:xfrm>
          <a:prstGeom prst="line">
            <a:avLst/>
          </a:prstGeom>
          <a:ln w="25400">
            <a:solidFill>
              <a:srgbClr val="FFFF00"/>
            </a:solidFill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620810" y="1190625"/>
            <a:ext cx="3333750" cy="1446213"/>
          </a:xfrm>
          <a:prstGeom prst="line">
            <a:avLst/>
          </a:prstGeom>
          <a:ln w="25400">
            <a:solidFill>
              <a:srgbClr val="FFFF00"/>
            </a:solidFill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7586135" y="2565400"/>
            <a:ext cx="11572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800" i="1">
                <a:solidFill>
                  <a:srgbClr val="FFFF00"/>
                </a:solidFill>
                <a:latin typeface="Trebuchet MS" charset="0"/>
              </a:rPr>
              <a:t>azi</a:t>
            </a:r>
            <a:r>
              <a:rPr lang="en-US" sz="1800">
                <a:solidFill>
                  <a:srgbClr val="FFFF00"/>
                </a:solidFill>
                <a:latin typeface="Trebuchet MS" charset="0"/>
              </a:rPr>
              <a:t> = 112°</a:t>
            </a: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4419073" y="2781300"/>
            <a:ext cx="11572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800" i="1">
                <a:solidFill>
                  <a:srgbClr val="FFFF00"/>
                </a:solidFill>
                <a:latin typeface="Trebuchet MS" charset="0"/>
              </a:rPr>
              <a:t>azi</a:t>
            </a:r>
            <a:r>
              <a:rPr lang="en-US" sz="1800">
                <a:solidFill>
                  <a:srgbClr val="FFFF00"/>
                </a:solidFill>
                <a:latin typeface="Trebuchet MS" charset="0"/>
              </a:rPr>
              <a:t> = 180°</a:t>
            </a:r>
          </a:p>
        </p:txBody>
      </p:sp>
      <p:pic>
        <p:nvPicPr>
          <p:cNvPr id="1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9" t="13908" r="27962" b="2615"/>
          <a:stretch>
            <a:fillRect/>
          </a:stretch>
        </p:blipFill>
        <p:spPr bwMode="auto">
          <a:xfrm>
            <a:off x="122256" y="1241433"/>
            <a:ext cx="3859435" cy="549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196183" y="1313880"/>
            <a:ext cx="2526984" cy="276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800">
                <a:latin typeface="Cambria"/>
                <a:cs typeface="Cambria"/>
              </a:rPr>
              <a:t>Corner reflector on jet ski</a:t>
            </a:r>
          </a:p>
        </p:txBody>
      </p:sp>
      <p:sp>
        <p:nvSpPr>
          <p:cNvPr id="18" name="Oval 17"/>
          <p:cNvSpPr>
            <a:spLocks noChangeAspect="1"/>
          </p:cNvSpPr>
          <p:nvPr/>
        </p:nvSpPr>
        <p:spPr bwMode="auto">
          <a:xfrm>
            <a:off x="1367753" y="1951448"/>
            <a:ext cx="1403992" cy="1403992"/>
          </a:xfrm>
          <a:prstGeom prst="ellipse">
            <a:avLst/>
          </a:prstGeom>
          <a:noFill/>
          <a:ln w="76200" cmpd="sng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249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" r="9914"/>
          <a:stretch/>
        </p:blipFill>
        <p:spPr bwMode="auto">
          <a:xfrm>
            <a:off x="22619" y="961190"/>
            <a:ext cx="5996216" cy="5773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rapezoid 8"/>
          <p:cNvSpPr/>
          <p:nvPr/>
        </p:nvSpPr>
        <p:spPr bwMode="auto">
          <a:xfrm rot="14820000">
            <a:off x="3285644" y="3101039"/>
            <a:ext cx="231775" cy="230188"/>
          </a:xfrm>
          <a:prstGeom prst="trapezoid">
            <a:avLst>
              <a:gd name="adj" fmla="val 7678"/>
            </a:avLst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rapezoid 9"/>
          <p:cNvSpPr/>
          <p:nvPr/>
        </p:nvSpPr>
        <p:spPr bwMode="auto">
          <a:xfrm rot="16860000">
            <a:off x="1688854" y="4177211"/>
            <a:ext cx="231775" cy="190500"/>
          </a:xfrm>
          <a:prstGeom prst="trapezoid">
            <a:avLst>
              <a:gd name="adj" fmla="val 17243"/>
            </a:avLst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rapezoid 10"/>
          <p:cNvSpPr/>
          <p:nvPr/>
        </p:nvSpPr>
        <p:spPr bwMode="auto">
          <a:xfrm rot="16380000">
            <a:off x="2828760" y="4124454"/>
            <a:ext cx="230187" cy="193675"/>
          </a:xfrm>
          <a:prstGeom prst="trapezoid">
            <a:avLst>
              <a:gd name="adj" fmla="val 7678"/>
            </a:avLst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rapezoid 11"/>
          <p:cNvSpPr/>
          <p:nvPr/>
        </p:nvSpPr>
        <p:spPr bwMode="auto">
          <a:xfrm rot="16500000">
            <a:off x="4377596" y="4308961"/>
            <a:ext cx="187325" cy="227012"/>
          </a:xfrm>
          <a:prstGeom prst="trapezoid">
            <a:avLst>
              <a:gd name="adj" fmla="val 7678"/>
            </a:avLst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677935" y="4157653"/>
            <a:ext cx="301625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>
            <a:lvl1pPr eaLnBrk="0" hangingPunct="0"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689475" eaLnBrk="0" fontAlgn="base" hangingPunct="0">
              <a:spcBef>
                <a:spcPct val="0"/>
              </a:spcBef>
              <a:spcAft>
                <a:spcPct val="0"/>
              </a:spcAft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689475" eaLnBrk="0" fontAlgn="base" hangingPunct="0">
              <a:spcBef>
                <a:spcPct val="0"/>
              </a:spcBef>
              <a:spcAft>
                <a:spcPct val="0"/>
              </a:spcAft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689475" eaLnBrk="0" fontAlgn="base" hangingPunct="0">
              <a:spcBef>
                <a:spcPct val="0"/>
              </a:spcBef>
              <a:spcAft>
                <a:spcPct val="0"/>
              </a:spcAft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689475" eaLnBrk="0" fontAlgn="base" hangingPunct="0">
              <a:spcBef>
                <a:spcPct val="0"/>
              </a:spcBef>
              <a:spcAft>
                <a:spcPct val="0"/>
              </a:spcAft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4000" b="1" dirty="0">
                <a:solidFill>
                  <a:schemeClr val="bg1"/>
                </a:solidFill>
                <a:latin typeface="Trebuchet MS" charset="0"/>
              </a:rPr>
              <a:t>4</a:t>
            </a:r>
          </a:p>
        </p:txBody>
      </p:sp>
      <p:sp>
        <p:nvSpPr>
          <p:cNvPr id="14" name="TextBox 181"/>
          <p:cNvSpPr txBox="1">
            <a:spLocks noChangeArrowheads="1"/>
          </p:cNvSpPr>
          <p:nvPr/>
        </p:nvSpPr>
        <p:spPr bwMode="auto">
          <a:xfrm>
            <a:off x="1640260" y="3530298"/>
            <a:ext cx="3016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>
            <a:lvl1pPr eaLnBrk="0" hangingPunct="0"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689475" eaLnBrk="0" fontAlgn="base" hangingPunct="0">
              <a:spcBef>
                <a:spcPct val="0"/>
              </a:spcBef>
              <a:spcAft>
                <a:spcPct val="0"/>
              </a:spcAft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689475" eaLnBrk="0" fontAlgn="base" hangingPunct="0">
              <a:spcBef>
                <a:spcPct val="0"/>
              </a:spcBef>
              <a:spcAft>
                <a:spcPct val="0"/>
              </a:spcAft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689475" eaLnBrk="0" fontAlgn="base" hangingPunct="0">
              <a:spcBef>
                <a:spcPct val="0"/>
              </a:spcBef>
              <a:spcAft>
                <a:spcPct val="0"/>
              </a:spcAft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689475" eaLnBrk="0" fontAlgn="base" hangingPunct="0">
              <a:spcBef>
                <a:spcPct val="0"/>
              </a:spcBef>
              <a:spcAft>
                <a:spcPct val="0"/>
              </a:spcAft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4000" b="1" dirty="0">
                <a:solidFill>
                  <a:schemeClr val="bg1"/>
                </a:solidFill>
                <a:latin typeface="Trebuchet MS" charset="0"/>
              </a:rPr>
              <a:t>1</a:t>
            </a:r>
          </a:p>
        </p:txBody>
      </p:sp>
      <p:sp>
        <p:nvSpPr>
          <p:cNvPr id="15" name="TextBox 182"/>
          <p:cNvSpPr txBox="1">
            <a:spLocks noChangeArrowheads="1"/>
          </p:cNvSpPr>
          <p:nvPr/>
        </p:nvSpPr>
        <p:spPr bwMode="auto">
          <a:xfrm>
            <a:off x="2918335" y="2933632"/>
            <a:ext cx="3016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>
            <a:lvl1pPr eaLnBrk="0" hangingPunct="0"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689475" eaLnBrk="0" fontAlgn="base" hangingPunct="0">
              <a:spcBef>
                <a:spcPct val="0"/>
              </a:spcBef>
              <a:spcAft>
                <a:spcPct val="0"/>
              </a:spcAft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689475" eaLnBrk="0" fontAlgn="base" hangingPunct="0">
              <a:spcBef>
                <a:spcPct val="0"/>
              </a:spcBef>
              <a:spcAft>
                <a:spcPct val="0"/>
              </a:spcAft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689475" eaLnBrk="0" fontAlgn="base" hangingPunct="0">
              <a:spcBef>
                <a:spcPct val="0"/>
              </a:spcBef>
              <a:spcAft>
                <a:spcPct val="0"/>
              </a:spcAft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689475" eaLnBrk="0" fontAlgn="base" hangingPunct="0">
              <a:spcBef>
                <a:spcPct val="0"/>
              </a:spcBef>
              <a:spcAft>
                <a:spcPct val="0"/>
              </a:spcAft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4000" b="1" dirty="0">
                <a:solidFill>
                  <a:schemeClr val="bg1"/>
                </a:solidFill>
                <a:latin typeface="Trebuchet MS" charset="0"/>
              </a:rPr>
              <a:t>2</a:t>
            </a:r>
          </a:p>
        </p:txBody>
      </p:sp>
      <p:sp>
        <p:nvSpPr>
          <p:cNvPr id="16" name="TextBox 183"/>
          <p:cNvSpPr txBox="1">
            <a:spLocks noChangeArrowheads="1"/>
          </p:cNvSpPr>
          <p:nvPr/>
        </p:nvSpPr>
        <p:spPr bwMode="auto">
          <a:xfrm>
            <a:off x="3128956" y="4153301"/>
            <a:ext cx="300037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>
            <a:lvl1pPr eaLnBrk="0" hangingPunct="0"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689475" eaLnBrk="0" fontAlgn="base" hangingPunct="0">
              <a:spcBef>
                <a:spcPct val="0"/>
              </a:spcBef>
              <a:spcAft>
                <a:spcPct val="0"/>
              </a:spcAft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689475" eaLnBrk="0" fontAlgn="base" hangingPunct="0">
              <a:spcBef>
                <a:spcPct val="0"/>
              </a:spcBef>
              <a:spcAft>
                <a:spcPct val="0"/>
              </a:spcAft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689475" eaLnBrk="0" fontAlgn="base" hangingPunct="0">
              <a:spcBef>
                <a:spcPct val="0"/>
              </a:spcBef>
              <a:spcAft>
                <a:spcPct val="0"/>
              </a:spcAft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689475" eaLnBrk="0" fontAlgn="base" hangingPunct="0">
              <a:spcBef>
                <a:spcPct val="0"/>
              </a:spcBef>
              <a:spcAft>
                <a:spcPct val="0"/>
              </a:spcAft>
              <a:defRPr sz="9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4000" b="1" dirty="0">
                <a:solidFill>
                  <a:schemeClr val="bg1"/>
                </a:solidFill>
                <a:latin typeface="Trebuchet MS" charset="0"/>
              </a:rPr>
              <a:t>3</a:t>
            </a: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43932" y="829527"/>
            <a:ext cx="5436795" cy="4924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dirty="0">
                <a:latin typeface="Trebuchet MS" charset="0"/>
              </a:rPr>
              <a:t>Time-average of calibrated radar intensity </a:t>
            </a:r>
            <a:r>
              <a:rPr lang="el-GR" sz="1600" i="1" dirty="0">
                <a:latin typeface="Trebuchet MS" charset="0"/>
              </a:rPr>
              <a:t>σ</a:t>
            </a:r>
            <a:r>
              <a:rPr lang="en-US" sz="1600" baseline="30000" dirty="0">
                <a:latin typeface="Trebuchet MS" charset="0"/>
              </a:rPr>
              <a:t>o</a:t>
            </a:r>
            <a:r>
              <a:rPr lang="en-US" sz="1600" dirty="0">
                <a:latin typeface="Trebuchet MS" charset="0"/>
              </a:rPr>
              <a:t> [dB] </a:t>
            </a:r>
            <a:endParaRPr lang="en-US" sz="1600" dirty="0" smtClean="0">
              <a:latin typeface="Trebuchet MS" charset="0"/>
            </a:endParaRPr>
          </a:p>
          <a:p>
            <a:pPr algn="ctr"/>
            <a:r>
              <a:rPr lang="en-US" sz="1600" dirty="0" smtClean="0">
                <a:latin typeface="Trebuchet MS" charset="0"/>
              </a:rPr>
              <a:t>(</a:t>
            </a:r>
            <a:r>
              <a:rPr lang="en-US" sz="1600" dirty="0">
                <a:latin typeface="Trebuchet MS" charset="0"/>
              </a:rPr>
              <a:t>10 May 2012 @ 9:00h </a:t>
            </a:r>
            <a:r>
              <a:rPr lang="en-US" sz="1600" dirty="0" err="1" smtClean="0">
                <a:latin typeface="Trebuchet MS" charset="0"/>
              </a:rPr>
              <a:t>UTC</a:t>
            </a:r>
            <a:r>
              <a:rPr lang="en-US" sz="1600" dirty="0" smtClean="0">
                <a:latin typeface="Trebuchet MS" charset="0"/>
              </a:rPr>
              <a:t>)</a:t>
            </a:r>
            <a:endParaRPr lang="en-US" sz="1600" dirty="0">
              <a:latin typeface="Trebuchet MS" charset="0"/>
            </a:endParaRPr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 rot="5400000">
            <a:off x="5734792" y="3635016"/>
            <a:ext cx="643423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l-GR" sz="1600" i="1" dirty="0">
                <a:latin typeface="Trebuchet MS" charset="0"/>
              </a:rPr>
              <a:t>σ</a:t>
            </a:r>
            <a:r>
              <a:rPr lang="en-US" sz="1600" baseline="30000" dirty="0">
                <a:latin typeface="Trebuchet MS" charset="0"/>
              </a:rPr>
              <a:t>o</a:t>
            </a:r>
            <a:r>
              <a:rPr lang="en-US" sz="1600" dirty="0">
                <a:latin typeface="Trebuchet MS" charset="0"/>
              </a:rPr>
              <a:t> [dB]</a:t>
            </a:r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6383950" y="1458647"/>
            <a:ext cx="2637683" cy="27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 sz="9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9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9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9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9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689475" eaLnBrk="0" fontAlgn="base" hangingPunct="0">
              <a:spcBef>
                <a:spcPct val="0"/>
              </a:spcBef>
              <a:spcAft>
                <a:spcPct val="0"/>
              </a:spcAft>
              <a:defRPr sz="9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689475" eaLnBrk="0" fontAlgn="base" hangingPunct="0">
              <a:spcBef>
                <a:spcPct val="0"/>
              </a:spcBef>
              <a:spcAft>
                <a:spcPct val="0"/>
              </a:spcAft>
              <a:defRPr sz="9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689475" eaLnBrk="0" fontAlgn="base" hangingPunct="0">
              <a:spcBef>
                <a:spcPct val="0"/>
              </a:spcBef>
              <a:spcAft>
                <a:spcPct val="0"/>
              </a:spcAft>
              <a:defRPr sz="9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689475" eaLnBrk="0" fontAlgn="base" hangingPunct="0">
              <a:spcBef>
                <a:spcPct val="0"/>
              </a:spcBef>
              <a:spcAft>
                <a:spcPct val="0"/>
              </a:spcAft>
              <a:defRPr sz="9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600" dirty="0" smtClean="0">
                <a:latin typeface="Bookman Old Style" panose="02050604050505020204" pitchFamily="18" charset="0"/>
                <a:cs typeface="+mn-cs"/>
              </a:rPr>
              <a:t>1. South beach</a:t>
            </a:r>
          </a:p>
          <a:p>
            <a:pPr marL="355600" eaLnBrk="1" hangingPunct="1">
              <a:defRPr/>
            </a:pPr>
            <a:r>
              <a:rPr lang="en-US" altLang="en-US" sz="1600" i="1" dirty="0" smtClean="0">
                <a:latin typeface="Bookman Old Style" panose="02050604050505020204" pitchFamily="18" charset="0"/>
                <a:cs typeface="+mn-cs"/>
              </a:rPr>
              <a:t>DIB </a:t>
            </a:r>
            <a:r>
              <a:rPr lang="en-US" altLang="en-US" sz="1600" i="1" dirty="0" smtClean="0">
                <a:solidFill>
                  <a:srgbClr val="0000FF"/>
                </a:solidFill>
                <a:latin typeface="Bookman Old Style" panose="02050604050505020204" pitchFamily="18" charset="0"/>
                <a:cs typeface="+mn-cs"/>
              </a:rPr>
              <a:t>@  </a:t>
            </a:r>
            <a:r>
              <a:rPr lang="en-US" altLang="en-US" sz="1600" b="1" i="1" dirty="0" smtClean="0">
                <a:solidFill>
                  <a:srgbClr val="0000FF"/>
                </a:solidFill>
                <a:latin typeface="Bookman Old Style" panose="02050604050505020204" pitchFamily="18" charset="0"/>
                <a:cs typeface="+mn-cs"/>
              </a:rPr>
              <a:t>High tide</a:t>
            </a:r>
          </a:p>
          <a:p>
            <a:pPr eaLnBrk="1" hangingPunct="1">
              <a:defRPr/>
            </a:pPr>
            <a:endParaRPr lang="en-US" altLang="en-US" sz="1600" dirty="0" smtClean="0">
              <a:latin typeface="Bookman Old Style" panose="02050604050505020204" pitchFamily="18" charset="0"/>
              <a:cs typeface="+mn-cs"/>
            </a:endParaRPr>
          </a:p>
          <a:p>
            <a:pPr eaLnBrk="1" hangingPunct="1">
              <a:defRPr/>
            </a:pPr>
            <a:r>
              <a:rPr lang="en-US" altLang="en-US" sz="1600" dirty="0" smtClean="0">
                <a:latin typeface="Bookman Old Style" panose="02050604050505020204" pitchFamily="18" charset="0"/>
                <a:cs typeface="+mn-cs"/>
              </a:rPr>
              <a:t>2. Navigation channel</a:t>
            </a:r>
          </a:p>
          <a:p>
            <a:pPr marL="363538" eaLnBrk="1" hangingPunct="1">
              <a:defRPr/>
            </a:pPr>
            <a:r>
              <a:rPr lang="en-US" altLang="en-US" sz="1600" i="1" dirty="0" err="1" smtClean="0">
                <a:latin typeface="Bookman Old Style" panose="02050604050505020204" pitchFamily="18" charset="0"/>
                <a:cs typeface="+mn-cs"/>
              </a:rPr>
              <a:t>CIB</a:t>
            </a:r>
            <a:r>
              <a:rPr lang="en-US" altLang="en-US" sz="1600" i="1" dirty="0" smtClean="0">
                <a:latin typeface="Bookman Old Style" panose="02050604050505020204" pitchFamily="18" charset="0"/>
                <a:cs typeface="+mn-cs"/>
              </a:rPr>
              <a:t> </a:t>
            </a:r>
            <a:r>
              <a:rPr lang="en-US" altLang="en-US" sz="1600" i="1" dirty="0" smtClean="0">
                <a:solidFill>
                  <a:srgbClr val="33CCCC"/>
                </a:solidFill>
                <a:latin typeface="Bookman Old Style" panose="02050604050505020204" pitchFamily="18" charset="0"/>
                <a:cs typeface="+mn-cs"/>
              </a:rPr>
              <a:t>@  </a:t>
            </a:r>
            <a:r>
              <a:rPr lang="en-US" altLang="en-US" sz="1600" b="1" i="1" dirty="0" smtClean="0">
                <a:solidFill>
                  <a:srgbClr val="33CCCC"/>
                </a:solidFill>
                <a:latin typeface="Bookman Old Style" panose="02050604050505020204" pitchFamily="18" charset="0"/>
                <a:cs typeface="+mn-cs"/>
              </a:rPr>
              <a:t>Low tide</a:t>
            </a:r>
          </a:p>
          <a:p>
            <a:pPr eaLnBrk="1" hangingPunct="1">
              <a:defRPr/>
            </a:pPr>
            <a:endParaRPr lang="en-US" altLang="en-US" sz="1600" dirty="0" smtClean="0">
              <a:latin typeface="Bookman Old Style" panose="02050604050505020204" pitchFamily="18" charset="0"/>
              <a:cs typeface="+mn-cs"/>
            </a:endParaRPr>
          </a:p>
          <a:p>
            <a:pPr eaLnBrk="1" hangingPunct="1">
              <a:defRPr/>
            </a:pPr>
            <a:r>
              <a:rPr lang="en-US" altLang="en-US" sz="1600" dirty="0" smtClean="0">
                <a:latin typeface="Bookman Old Style" panose="02050604050505020204" pitchFamily="18" charset="0"/>
                <a:cs typeface="+mn-cs"/>
              </a:rPr>
              <a:t>3. South ebb-shoal</a:t>
            </a:r>
          </a:p>
          <a:p>
            <a:pPr marL="363538" eaLnBrk="1" hangingPunct="1">
              <a:defRPr/>
            </a:pPr>
            <a:r>
              <a:rPr lang="en-US" altLang="en-US" sz="1600" i="1" dirty="0" smtClean="0">
                <a:latin typeface="Bookman Old Style" panose="02050604050505020204" pitchFamily="18" charset="0"/>
                <a:cs typeface="+mn-cs"/>
              </a:rPr>
              <a:t>DIB  </a:t>
            </a:r>
            <a:r>
              <a:rPr lang="en-US" altLang="en-US" sz="1600" i="1" dirty="0" smtClean="0">
                <a:solidFill>
                  <a:srgbClr val="33CCCC"/>
                </a:solidFill>
                <a:latin typeface="Bookman Old Style" panose="02050604050505020204" pitchFamily="18" charset="0"/>
                <a:cs typeface="+mn-cs"/>
              </a:rPr>
              <a:t>@  </a:t>
            </a:r>
            <a:r>
              <a:rPr lang="en-US" altLang="en-US" sz="1600" b="1" i="1" dirty="0" smtClean="0">
                <a:solidFill>
                  <a:srgbClr val="33CCCC"/>
                </a:solidFill>
                <a:latin typeface="Bookman Old Style" panose="02050604050505020204" pitchFamily="18" charset="0"/>
                <a:cs typeface="+mn-cs"/>
              </a:rPr>
              <a:t>Low tide</a:t>
            </a:r>
          </a:p>
          <a:p>
            <a:pPr eaLnBrk="1" hangingPunct="1">
              <a:defRPr/>
            </a:pPr>
            <a:endParaRPr lang="en-US" altLang="en-US" sz="1600" dirty="0" smtClean="0">
              <a:latin typeface="Bookman Old Style" panose="02050604050505020204" pitchFamily="18" charset="0"/>
              <a:cs typeface="+mn-cs"/>
            </a:endParaRPr>
          </a:p>
          <a:p>
            <a:pPr eaLnBrk="1" hangingPunct="1">
              <a:defRPr/>
            </a:pPr>
            <a:r>
              <a:rPr lang="en-US" altLang="en-US" sz="1600" dirty="0" smtClean="0">
                <a:latin typeface="Bookman Old Style" panose="02050604050505020204" pitchFamily="18" charset="0"/>
                <a:cs typeface="+mn-cs"/>
              </a:rPr>
              <a:t>4. Offshore</a:t>
            </a:r>
          </a:p>
          <a:p>
            <a:pPr marL="363538" eaLnBrk="1" hangingPunct="1">
              <a:defRPr/>
            </a:pPr>
            <a:r>
              <a:rPr lang="en-US" altLang="en-US" sz="1600" i="1" dirty="0" smtClean="0">
                <a:latin typeface="Bookman Old Style" panose="02050604050505020204" pitchFamily="18" charset="0"/>
                <a:cs typeface="+mn-cs"/>
              </a:rPr>
              <a:t>no breaking expected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06181" y="6344127"/>
            <a:ext cx="255707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400" i="1" dirty="0" smtClean="0">
                <a:latin typeface="Trebuchet MS" panose="020B0603020202020204" pitchFamily="34" charset="0"/>
              </a:rPr>
              <a:t>DIB</a:t>
            </a:r>
            <a:r>
              <a:rPr lang="en-US" sz="1400" dirty="0" smtClean="0">
                <a:latin typeface="Trebuchet MS" panose="020B0603020202020204" pitchFamily="34" charset="0"/>
              </a:rPr>
              <a:t> = </a:t>
            </a:r>
            <a:r>
              <a:rPr lang="en-US" sz="1400" dirty="0" smtClean="0">
                <a:latin typeface="Cambria"/>
                <a:cs typeface="Cambria"/>
              </a:rPr>
              <a:t>depth-induced breaking</a:t>
            </a:r>
          </a:p>
          <a:p>
            <a:pPr algn="r"/>
            <a:r>
              <a:rPr lang="en-US" sz="1400" dirty="0" smtClean="0">
                <a:latin typeface="Trebuchet MS" panose="020B0603020202020204" pitchFamily="34" charset="0"/>
              </a:rPr>
              <a:t> </a:t>
            </a:r>
            <a:r>
              <a:rPr lang="en-US" sz="1400" i="1" dirty="0" err="1" smtClean="0">
                <a:latin typeface="Trebuchet MS" panose="020B0603020202020204" pitchFamily="34" charset="0"/>
              </a:rPr>
              <a:t>CIB</a:t>
            </a:r>
            <a:r>
              <a:rPr lang="en-US" sz="1400" dirty="0" smtClean="0">
                <a:latin typeface="Trebuchet MS" panose="020B0603020202020204" pitchFamily="34" charset="0"/>
              </a:rPr>
              <a:t> = </a:t>
            </a:r>
            <a:r>
              <a:rPr lang="en-US" sz="1400" dirty="0" smtClean="0">
                <a:latin typeface="Cambria"/>
                <a:cs typeface="Cambria"/>
              </a:rPr>
              <a:t>current-induced breaking</a:t>
            </a:r>
            <a:endParaRPr lang="en-US" sz="1400" dirty="0">
              <a:latin typeface="Cambria"/>
              <a:cs typeface="Cambria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180000" y="180000"/>
            <a:ext cx="67905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200" b="1" dirty="0" smtClean="0">
                <a:cs typeface="Trebuchet MS" charset="0"/>
              </a:rPr>
              <a:t>PDF analysis:</a:t>
            </a:r>
            <a:r>
              <a:rPr lang="en-US" sz="2200" dirty="0" smtClean="0">
                <a:latin typeface="Cambria"/>
                <a:cs typeface="Cambria"/>
              </a:rPr>
              <a:t> four areas with different characteristics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236668" y="5458425"/>
            <a:ext cx="785304" cy="580990"/>
            <a:chOff x="6710344" y="1185198"/>
            <a:chExt cx="785304" cy="580990"/>
          </a:xfrm>
        </p:grpSpPr>
        <p:sp>
          <p:nvSpPr>
            <p:cNvPr id="23" name="4-Point Star 24"/>
            <p:cNvSpPr>
              <a:spLocks noChangeAspect="1"/>
            </p:cNvSpPr>
            <p:nvPr/>
          </p:nvSpPr>
          <p:spPr bwMode="auto">
            <a:xfrm rot="17940000">
              <a:off x="6914663" y="1185203"/>
              <a:ext cx="580990" cy="580980"/>
            </a:xfrm>
            <a:prstGeom prst="star4">
              <a:avLst>
                <a:gd name="adj" fmla="val 5833"/>
              </a:avLst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4983163" eaLnBrk="1" hangingPunct="1"/>
              <a:endParaRPr lang="es-ES_tradnl"/>
            </a:p>
          </p:txBody>
        </p:sp>
        <p:sp>
          <p:nvSpPr>
            <p:cNvPr id="24" name="Oval 6"/>
            <p:cNvSpPr>
              <a:spLocks noChangeArrowheads="1"/>
            </p:cNvSpPr>
            <p:nvPr/>
          </p:nvSpPr>
          <p:spPr bwMode="auto">
            <a:xfrm rot="17940000">
              <a:off x="7007155" y="1274733"/>
              <a:ext cx="377825" cy="377825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es-ES_tradnl"/>
            </a:p>
          </p:txBody>
        </p:sp>
        <p:sp>
          <p:nvSpPr>
            <p:cNvPr id="25" name="TextBox 2"/>
            <p:cNvSpPr txBox="1">
              <a:spLocks noChangeArrowheads="1"/>
            </p:cNvSpPr>
            <p:nvPr/>
          </p:nvSpPr>
          <p:spPr bwMode="auto">
            <a:xfrm rot="17820000">
              <a:off x="6753202" y="1153018"/>
              <a:ext cx="130167" cy="215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9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>
                <a:defRPr sz="9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>
                <a:defRPr sz="9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>
                <a:defRPr sz="9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>
                <a:defRPr sz="9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defTabSz="4556125" eaLnBrk="0" fontAlgn="base" hangingPunct="0">
                <a:spcBef>
                  <a:spcPct val="0"/>
                </a:spcBef>
                <a:spcAft>
                  <a:spcPct val="0"/>
                </a:spcAft>
                <a:defRPr sz="9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defTabSz="4556125" eaLnBrk="0" fontAlgn="base" hangingPunct="0">
                <a:spcBef>
                  <a:spcPct val="0"/>
                </a:spcBef>
                <a:spcAft>
                  <a:spcPct val="0"/>
                </a:spcAft>
                <a:defRPr sz="9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defTabSz="4556125" eaLnBrk="0" fontAlgn="base" hangingPunct="0">
                <a:spcBef>
                  <a:spcPct val="0"/>
                </a:spcBef>
                <a:spcAft>
                  <a:spcPct val="0"/>
                </a:spcAft>
                <a:defRPr sz="9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defTabSz="4556125" eaLnBrk="0" fontAlgn="base" hangingPunct="0">
                <a:spcBef>
                  <a:spcPct val="0"/>
                </a:spcBef>
                <a:spcAft>
                  <a:spcPct val="0"/>
                </a:spcAft>
                <a:defRPr sz="9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chemeClr val="bg1"/>
                  </a:solidFill>
                  <a:latin typeface="Times New Roman" charset="0"/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3376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r="8019" b="4240"/>
          <a:stretch/>
        </p:blipFill>
        <p:spPr bwMode="auto">
          <a:xfrm>
            <a:off x="139823" y="1111303"/>
            <a:ext cx="6068019" cy="565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212411" y="1034071"/>
            <a:ext cx="4314629" cy="307777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sz="2000" dirty="0" smtClean="0">
                <a:latin typeface="Cambria"/>
                <a:cs typeface="Cambria"/>
              </a:rPr>
              <a:t>May 7-15, 2012</a:t>
            </a:r>
            <a:endParaRPr lang="en-US" altLang="en-US" sz="2000" dirty="0">
              <a:latin typeface="Cambria"/>
              <a:cs typeface="Cambria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544154" y="2712358"/>
            <a:ext cx="360000" cy="360000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80000" y="180000"/>
            <a:ext cx="35085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200" b="1" dirty="0" smtClean="0">
                <a:latin typeface="Trebuchet MS" charset="0"/>
                <a:cs typeface="Trebuchet MS" charset="0"/>
              </a:rPr>
              <a:t>PDF analysis</a:t>
            </a:r>
            <a:r>
              <a:rPr lang="en-US" sz="2200" dirty="0" smtClean="0">
                <a:latin typeface="Trebuchet MS" charset="0"/>
                <a:cs typeface="Trebuchet MS" charset="0"/>
              </a:rPr>
              <a:t>:</a:t>
            </a:r>
            <a:r>
              <a:rPr lang="en-US" sz="2200" dirty="0" smtClean="0">
                <a:latin typeface="Cambria"/>
                <a:cs typeface="Cambria"/>
              </a:rPr>
              <a:t> 9-day average</a:t>
            </a:r>
            <a:endParaRPr lang="en-US" sz="2200" dirty="0">
              <a:solidFill>
                <a:schemeClr val="accent6">
                  <a:lumMod val="75000"/>
                </a:schemeClr>
              </a:solidFill>
              <a:latin typeface="Cambria"/>
              <a:cs typeface="Cambria"/>
            </a:endParaRPr>
          </a:p>
        </p:txBody>
      </p:sp>
      <p:pic>
        <p:nvPicPr>
          <p:cNvPr id="11" name="Picture 20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6"/>
          <a:stretch/>
        </p:blipFill>
        <p:spPr bwMode="auto">
          <a:xfrm>
            <a:off x="6283399" y="1428819"/>
            <a:ext cx="2821743" cy="530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5181703" y="811445"/>
            <a:ext cx="36580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 eaLnBrk="1" hangingPunct="1"/>
            <a:r>
              <a:rPr lang="el-GR" altLang="en-US" sz="1600" i="1" dirty="0" smtClean="0">
                <a:solidFill>
                  <a:srgbClr val="FF0000"/>
                </a:solidFill>
                <a:latin typeface="Trebuchet MS" pitchFamily="34" charset="0"/>
              </a:rPr>
              <a:t>σ</a:t>
            </a:r>
            <a:r>
              <a:rPr lang="en-US" altLang="en-US" sz="1600" baseline="30000" dirty="0" err="1" smtClean="0">
                <a:solidFill>
                  <a:srgbClr val="FF0000"/>
                </a:solidFill>
                <a:latin typeface="Trebuchet MS" pitchFamily="34" charset="0"/>
              </a:rPr>
              <a:t>o</a:t>
            </a:r>
            <a:r>
              <a:rPr lang="en-US" altLang="en-US" sz="1600" baseline="-25000" dirty="0" err="1" smtClean="0">
                <a:solidFill>
                  <a:srgbClr val="FF0000"/>
                </a:solidFill>
                <a:latin typeface="Trebuchet MS" pitchFamily="34" charset="0"/>
              </a:rPr>
              <a:t>b</a:t>
            </a:r>
            <a:r>
              <a:rPr lang="en-US" altLang="en-US" sz="1600" dirty="0" smtClean="0">
                <a:latin typeface="Trebuchet MS" pitchFamily="34" charset="0"/>
              </a:rPr>
              <a:t> = high-</a:t>
            </a:r>
            <a:r>
              <a:rPr lang="en-US" altLang="en-US" sz="1600" dirty="0" err="1" smtClean="0">
                <a:latin typeface="Trebuchet MS" pitchFamily="34" charset="0"/>
              </a:rPr>
              <a:t>NRCS</a:t>
            </a:r>
            <a:r>
              <a:rPr lang="en-US" altLang="en-US" sz="1600" dirty="0" smtClean="0">
                <a:latin typeface="Trebuchet MS" pitchFamily="34" charset="0"/>
              </a:rPr>
              <a:t> peak (</a:t>
            </a:r>
            <a:r>
              <a:rPr lang="en-US" alt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rPr>
              <a:t>active breaking</a:t>
            </a:r>
            <a:r>
              <a:rPr lang="en-US" altLang="en-US" sz="1600" dirty="0" smtClean="0">
                <a:latin typeface="Trebuchet MS" pitchFamily="34" charset="0"/>
              </a:rPr>
              <a:t>)</a:t>
            </a:r>
            <a:endParaRPr lang="en-US" altLang="en-US" sz="1600" dirty="0">
              <a:latin typeface="Trebuchet MS" pitchFamily="34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5459491" y="493942"/>
            <a:ext cx="338073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 eaLnBrk="1" hangingPunct="1"/>
            <a:r>
              <a:rPr lang="el-GR" altLang="en-US" sz="1600" i="1" dirty="0" smtClean="0">
                <a:latin typeface="Trebuchet MS" pitchFamily="34" charset="0"/>
              </a:rPr>
              <a:t>σ</a:t>
            </a:r>
            <a:r>
              <a:rPr lang="en-US" altLang="en-US" sz="1600" baseline="30000" dirty="0" smtClean="0">
                <a:latin typeface="Trebuchet MS" pitchFamily="34" charset="0"/>
              </a:rPr>
              <a:t>o</a:t>
            </a:r>
            <a:r>
              <a:rPr lang="en-US" altLang="en-US" sz="1600" baseline="-25000" dirty="0" smtClean="0">
                <a:latin typeface="Trebuchet MS" pitchFamily="34" charset="0"/>
              </a:rPr>
              <a:t>p</a:t>
            </a:r>
            <a:r>
              <a:rPr lang="en-US" altLang="en-US" sz="1600" dirty="0" smtClean="0">
                <a:latin typeface="Trebuchet MS" pitchFamily="34" charset="0"/>
              </a:rPr>
              <a:t> = low-</a:t>
            </a:r>
            <a:r>
              <a:rPr lang="en-US" altLang="en-US" sz="1600" dirty="0" err="1" smtClean="0">
                <a:latin typeface="Trebuchet MS" pitchFamily="34" charset="0"/>
              </a:rPr>
              <a:t>NRCS</a:t>
            </a:r>
            <a:r>
              <a:rPr lang="en-US" altLang="en-US" sz="1600" dirty="0" smtClean="0">
                <a:latin typeface="Trebuchet MS" pitchFamily="34" charset="0"/>
              </a:rPr>
              <a:t> peaks (</a:t>
            </a:r>
            <a:r>
              <a:rPr lang="en-US" altLang="en-US" sz="1600" i="1" dirty="0" smtClean="0">
                <a:solidFill>
                  <a:srgbClr val="7F7F7F"/>
                </a:solidFill>
                <a:latin typeface="Trebuchet MS" pitchFamily="34" charset="0"/>
              </a:rPr>
              <a:t>non-breaking</a:t>
            </a:r>
            <a:r>
              <a:rPr lang="en-US" altLang="en-US" sz="1600" dirty="0" smtClean="0">
                <a:latin typeface="Trebuchet MS" pitchFamily="34" charset="0"/>
              </a:rPr>
              <a:t>)</a:t>
            </a:r>
            <a:endParaRPr lang="en-US" altLang="en-US" sz="16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4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651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651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Arial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62517</TotalTime>
  <Words>1180</Words>
  <Application>Microsoft Macintosh PowerPoint</Application>
  <PresentationFormat>Letter Paper (8.5x11 in)</PresentationFormat>
  <Paragraphs>179</Paragraphs>
  <Slides>24</Slides>
  <Notes>3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Diseño predeterminado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Guillermo Diaz</dc:creator>
  <cp:lastModifiedBy>Brian Rasmussen</cp:lastModifiedBy>
  <cp:revision>590</cp:revision>
  <cp:lastPrinted>1601-01-01T00:00:00Z</cp:lastPrinted>
  <dcterms:created xsi:type="dcterms:W3CDTF">2011-07-31T09:14:57Z</dcterms:created>
  <dcterms:modified xsi:type="dcterms:W3CDTF">2015-07-21T21:47:18Z</dcterms:modified>
</cp:coreProperties>
</file>