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71" r:id="rId1"/>
  </p:sldMasterIdLst>
  <p:notesMasterIdLst>
    <p:notesMasterId r:id="rId27"/>
  </p:notesMasterIdLst>
  <p:handoutMasterIdLst>
    <p:handoutMasterId r:id="rId28"/>
  </p:handoutMasterIdLst>
  <p:sldIdLst>
    <p:sldId id="314" r:id="rId2"/>
    <p:sldId id="263" r:id="rId3"/>
    <p:sldId id="312" r:id="rId4"/>
    <p:sldId id="295" r:id="rId5"/>
    <p:sldId id="297" r:id="rId6"/>
    <p:sldId id="271" r:id="rId7"/>
    <p:sldId id="298" r:id="rId8"/>
    <p:sldId id="273" r:id="rId9"/>
    <p:sldId id="274" r:id="rId10"/>
    <p:sldId id="276" r:id="rId11"/>
    <p:sldId id="277" r:id="rId12"/>
    <p:sldId id="278" r:id="rId13"/>
    <p:sldId id="299" r:id="rId14"/>
    <p:sldId id="310" r:id="rId15"/>
    <p:sldId id="279" r:id="rId16"/>
    <p:sldId id="280" r:id="rId17"/>
    <p:sldId id="282" r:id="rId18"/>
    <p:sldId id="316" r:id="rId19"/>
    <p:sldId id="302" r:id="rId20"/>
    <p:sldId id="283" r:id="rId21"/>
    <p:sldId id="305" r:id="rId22"/>
    <p:sldId id="285" r:id="rId23"/>
    <p:sldId id="286" r:id="rId24"/>
    <p:sldId id="306" r:id="rId25"/>
    <p:sldId id="315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47">
          <p15:clr>
            <a:srgbClr val="A4A3A4"/>
          </p15:clr>
        </p15:guide>
        <p15:guide id="4" pos="2919">
          <p15:clr>
            <a:srgbClr val="A4A3A4"/>
          </p15:clr>
        </p15:guide>
        <p15:guide id="5" orient="horz" pos="16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BFF"/>
    <a:srgbClr val="0000FF"/>
    <a:srgbClr val="000000"/>
    <a:srgbClr val="FFFFFF"/>
    <a:srgbClr val="FF6600"/>
    <a:srgbClr val="37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5621" autoAdjust="0"/>
  </p:normalViewPr>
  <p:slideViewPr>
    <p:cSldViewPr snapToGrid="0" showGuides="1">
      <p:cViewPr varScale="1">
        <p:scale>
          <a:sx n="195" d="100"/>
          <a:sy n="195" d="100"/>
        </p:scale>
        <p:origin x="-112" y="-232"/>
      </p:cViewPr>
      <p:guideLst>
        <p:guide orient="horz" pos="2160"/>
        <p:guide orient="horz" pos="2147"/>
        <p:guide orient="horz" pos="1619"/>
        <p:guide pos="2880"/>
        <p:guide pos="2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9FFFCB0-77E2-4D97-AA6E-045717DE5A64}" type="datetimeFigureOut">
              <a:rPr lang="en-US" altLang="en-US"/>
              <a:pPr/>
              <a:t>7/21/15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830F1A6-9262-4123-AE7E-9DB3022DC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56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C41FBA8-9A94-4C8C-B165-8FB3B70C983D}" type="datetimeFigureOut">
              <a:rPr lang="en-US" altLang="en-US"/>
              <a:pPr/>
              <a:t>7/21/15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37691E7-97C4-4011-BB38-AE35733E2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57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 WE’RE AT THE MCR,</a:t>
            </a:r>
            <a:r>
              <a:rPr lang="en-US" baseline="0" dirty="0" smtClean="0"/>
              <a:t> </a:t>
            </a:r>
            <a:r>
              <a:rPr lang="en-US" dirty="0" smtClean="0"/>
              <a:t>RETURN</a:t>
            </a:r>
            <a:r>
              <a:rPr lang="en-US" baseline="0" dirty="0" smtClean="0"/>
              <a:t> TO THE WAVE AVERAGED MOVIES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APPLIED THIS METHOD TO MCR DATA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HIGHLIGHTS WHAT APPEARS TO BE A RICH SIGNAL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SEE BRIGHT ANOMALIES AND DARK ANOMALIES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APPEAR TO MOVE UPCHANNEL, ONE APPEARS QUASI-STATIONARY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ORDER TO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LIGHT OF THESE FEATURES, PRESENT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AND 4</a:t>
            </a:r>
            <a:r>
              <a:rPr lang="en-US" baseline="30000" dirty="0" smtClean="0"/>
              <a:t>TH</a:t>
            </a:r>
            <a:r>
              <a:rPr lang="en-US" baseline="0" dirty="0" smtClean="0"/>
              <a:t> CHAPTERS OF THESIS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169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46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COLLECTED DATA FROM NUMEROUS</a:t>
            </a:r>
            <a:r>
              <a:rPr lang="en-US" baseline="0" dirty="0" smtClean="0"/>
              <a:t>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4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 b="12698"/>
          <a:stretch/>
        </p:blipFill>
        <p:spPr bwMode="auto">
          <a:xfrm>
            <a:off x="1" y="1143001"/>
            <a:ext cx="9143999" cy="4002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Picture 7" descr="cce-head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41"/>
          <a:stretch/>
        </p:blipFill>
        <p:spPr bwMode="auto">
          <a:xfrm>
            <a:off x="0" y="0"/>
            <a:ext cx="2866953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ogo_tag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914400" cy="10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2584" y="1659814"/>
            <a:ext cx="8018835" cy="1028700"/>
          </a:xfrm>
        </p:spPr>
        <p:txBody>
          <a:bodyPr anchor="ctr" anchorCtr="1"/>
          <a:lstStyle>
            <a:lvl1pPr algn="ctr">
              <a:defRPr sz="4000" b="0" i="0" baseline="0">
                <a:solidFill>
                  <a:srgbClr val="FFFFFF"/>
                </a:solidFill>
                <a:effectLst/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49763"/>
            <a:ext cx="6400800" cy="514350"/>
          </a:xfrm>
        </p:spPr>
        <p:txBody>
          <a:bodyPr/>
          <a:lstStyle>
            <a:lvl1pPr marL="0" indent="0" algn="ctr">
              <a:buFont typeface="Times" pitchFamily="-96" charset="0"/>
              <a:buNone/>
              <a:defRPr kumimoji="0" lang="en-US" sz="1400" b="0" i="0" u="none" strike="noStrike" kern="0" cap="all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/>
                <a:ea typeface="+mn-ea"/>
                <a:cs typeface="Calibri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11253" y="2914625"/>
            <a:ext cx="6932083" cy="140337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 b="0" i="0">
                <a:solidFill>
                  <a:srgbClr val="FFFFFF"/>
                </a:solidFill>
                <a:latin typeface="Verdana"/>
                <a:cs typeface="Cambria"/>
              </a:defRPr>
            </a:lvl1pPr>
            <a:lvl2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latin typeface="LeituraNews-Roman 2"/>
                <a:cs typeface="LeituraNews-Roman 2"/>
              </a:defRPr>
            </a:lvl2pPr>
            <a:lvl3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>
                <a:latin typeface="LeituraNews-Roman 2"/>
                <a:cs typeface="LeituraNews-Roman 2"/>
              </a:defRPr>
            </a:lvl3pPr>
            <a:lvl4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>
                <a:latin typeface="LeituraNews-Roman 2"/>
                <a:cs typeface="LeituraNews-Roman 2"/>
              </a:defRPr>
            </a:lvl4pPr>
            <a:lvl5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>
                <a:latin typeface="LeituraNews-Roman 2"/>
                <a:cs typeface="LeituraNews-Roman 2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" y="1143001"/>
            <a:ext cx="9143999" cy="4000499"/>
          </a:xfrm>
          <a:prstGeom prst="rect">
            <a:avLst/>
          </a:prstGeom>
          <a:gradFill>
            <a:gsLst>
              <a:gs pos="0">
                <a:srgbClr val="FFFFFF">
                  <a:alpha val="93000"/>
                </a:srgbClr>
              </a:gs>
              <a:gs pos="100000">
                <a:srgbClr val="FFFFFF">
                  <a:lumMod val="100000"/>
                  <a:alpha val="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0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2"/>
          <a:stretch/>
        </p:blipFill>
        <p:spPr bwMode="auto">
          <a:xfrm>
            <a:off x="5080764" y="0"/>
            <a:ext cx="4063235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2866953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3183212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3482282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3761872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071256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381785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687729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929509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0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257550"/>
          </a:xfrm>
        </p:spPr>
        <p:txBody>
          <a:bodyPr/>
          <a:lstStyle>
            <a:lvl1pPr marL="228600" indent="-228600">
              <a:buFont typeface="Arial"/>
              <a:buChar char="•"/>
              <a:defRPr sz="2000">
                <a:solidFill>
                  <a:srgbClr val="000000"/>
                </a:solidFill>
              </a:defRPr>
            </a:lvl1pPr>
            <a:lvl2pPr marL="457200" indent="-228600">
              <a:buFont typeface="Arial"/>
              <a:buChar char="•"/>
              <a:defRPr sz="1600">
                <a:solidFill>
                  <a:srgbClr val="000000"/>
                </a:solidFill>
              </a:defRPr>
            </a:lvl2pPr>
            <a:lvl3pPr marL="685800" indent="-228600"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marL="914400" indent="-228600">
              <a:defRPr>
                <a:solidFill>
                  <a:srgbClr val="000000"/>
                </a:solidFill>
              </a:defRPr>
            </a:lvl4pPr>
            <a:lvl5pPr marL="1143000" indent="-228600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4999822"/>
            <a:ext cx="3386030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4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00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wid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257550"/>
          </a:xfrm>
        </p:spPr>
        <p:txBody>
          <a:bodyPr/>
          <a:lstStyle>
            <a:lvl1pPr marL="0" indent="4763">
              <a:buNone/>
              <a:defRPr sz="2000">
                <a:solidFill>
                  <a:srgbClr val="000000"/>
                </a:solidFill>
              </a:defRPr>
            </a:lvl1pPr>
            <a:lvl2pPr marL="0" indent="0">
              <a:spcBef>
                <a:spcPts val="900"/>
              </a:spcBef>
              <a:buNone/>
              <a:defRPr sz="1600">
                <a:solidFill>
                  <a:srgbClr val="000000"/>
                </a:solidFill>
              </a:defRPr>
            </a:lvl2pPr>
            <a:lvl3pPr marL="0" indent="4763">
              <a:buNone/>
              <a:defRPr>
                <a:solidFill>
                  <a:srgbClr val="000000"/>
                </a:solidFill>
              </a:defRPr>
            </a:lvl3pPr>
            <a:lvl4pPr marL="3175" indent="-3175">
              <a:buNone/>
              <a:defRPr>
                <a:solidFill>
                  <a:srgbClr val="000000"/>
                </a:solidFill>
              </a:defRPr>
            </a:lvl4pPr>
            <a:lvl5pPr marL="0" indent="1588" defTabSz="919163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9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4999822"/>
            <a:ext cx="3386030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8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6FA2809C-3C92-49F9-89F4-B09D8076C3A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199" y="4999822"/>
            <a:ext cx="3620347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7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DBB10A08-603C-4641-9DF0-B3356DC6A3A9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199" y="4999822"/>
            <a:ext cx="3898053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4114800" cy="3257550"/>
          </a:xfrm>
        </p:spPr>
        <p:txBody>
          <a:bodyPr/>
          <a:lstStyle>
            <a:lvl1pPr marL="228600" indent="-228600">
              <a:buFont typeface="Arial"/>
              <a:buChar char="•"/>
              <a:defRPr sz="2000"/>
            </a:lvl1pPr>
            <a:lvl2pPr marL="457200" indent="-228600">
              <a:buFont typeface="Arial"/>
              <a:buChar char="•"/>
              <a:defRPr sz="16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buFont typeface="Arial"/>
              <a:buChar char="•"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00600" y="1028700"/>
            <a:ext cx="3886200" cy="325755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13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Date Placeholder 6"/>
          <p:cNvSpPr>
            <a:spLocks noGrp="1"/>
          </p:cNvSpPr>
          <p:nvPr>
            <p:ph type="dt" sz="half" idx="11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EC781552-442D-43BC-919B-3B3F6F5462E2}" type="datetime4">
              <a:rPr lang="en-US" altLang="en-US"/>
              <a:pPr/>
              <a:t>July 21, 2015</a:t>
            </a:fld>
            <a:endParaRPr lang="en-US" altLang="en-US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457200" y="4999823"/>
            <a:ext cx="2895600" cy="1369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644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w/bullets and thumbn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5486400" cy="3257550"/>
          </a:xfrm>
        </p:spPr>
        <p:txBody>
          <a:bodyPr/>
          <a:lstStyle>
            <a:lvl1pPr marL="228600" indent="-228600">
              <a:buFont typeface="Arial"/>
              <a:buChar char="•"/>
              <a:defRPr sz="2000"/>
            </a:lvl1pPr>
            <a:lvl2pPr marL="457200" indent="-228600">
              <a:buFont typeface="Arial"/>
              <a:buChar char="•"/>
              <a:defRPr sz="1600"/>
            </a:lvl2pPr>
            <a:lvl3pPr marL="685800" indent="-228600">
              <a:buFont typeface="Arial"/>
              <a:buChar char="•"/>
              <a:defRPr/>
            </a:lvl3pPr>
            <a:lvl4pPr marL="914400" indent="-228600">
              <a:buFont typeface="Arial"/>
              <a:buChar char="•"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72200" y="1028700"/>
            <a:ext cx="2514600" cy="154305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72200" y="2743200"/>
            <a:ext cx="2514600" cy="154305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14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EC781552-442D-43BC-919B-3B3F6F5462E2}" type="datetime4">
              <a:rPr lang="en-US" altLang="en-US"/>
              <a:pPr/>
              <a:t>July 21, 2015</a:t>
            </a:fld>
            <a:endParaRPr lang="en-US" altLang="en-US"/>
          </a:p>
        </p:txBody>
      </p:sp>
      <p:sp>
        <p:nvSpPr>
          <p:cNvPr id="1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9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457200" y="4999823"/>
            <a:ext cx="2895600" cy="1369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261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7429"/>
            <a:ext cx="822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8700"/>
            <a:ext cx="8229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57199" y="4773537"/>
            <a:ext cx="3335867" cy="12826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 i="0">
                <a:solidFill>
                  <a:srgbClr val="717171"/>
                </a:solidFill>
                <a:latin typeface="Verdana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en-US" dirty="0" smtClean="0"/>
              <a:t>SOMaR-3 – Seattle, WA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1828800" cy="136922"/>
          </a:xfrm>
          <a:prstGeom prst="rect">
            <a:avLst/>
          </a:prstGeom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717171"/>
                </a:solidFill>
                <a:latin typeface="Verdana" pitchFamily="34" charset="0"/>
              </a:defRPr>
            </a:lvl1pPr>
          </a:lstStyle>
          <a:p>
            <a:fld id="{D5B7B992-1878-42D5-95D5-27BD0882F1E9}" type="datetime4">
              <a:rPr lang="en-US" altLang="en-US" smtClean="0"/>
              <a:t>July 21, 2015</a:t>
            </a:fld>
            <a:endParaRPr lang="en-US" alt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57202" y="4493419"/>
            <a:ext cx="365125" cy="136922"/>
          </a:xfrm>
          <a:prstGeom prst="rect">
            <a:avLst/>
          </a:prstGeo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717171"/>
                </a:solidFill>
                <a:latin typeface="Verdana" pitchFamily="34" charset="0"/>
              </a:defRPr>
            </a:lvl1pPr>
          </a:lstStyle>
          <a:p>
            <a:fld id="{95FCEFF5-5EDC-4DB6-9652-CFA9706D2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53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2400" kern="1200" dirty="0">
          <a:solidFill>
            <a:srgbClr val="000000"/>
          </a:solidFill>
          <a:latin typeface="Verdana"/>
          <a:ea typeface="MS PGothic" pitchFamily="34" charset="-128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9pPr>
    </p:titleStyle>
    <p:bodyStyle>
      <a:lvl1pPr marL="233363" indent="-233363" algn="l" rtl="0" eaLnBrk="1" fontAlgn="base" hangingPunct="1">
        <a:spcBef>
          <a:spcPct val="20000"/>
        </a:spcBef>
        <a:spcAft>
          <a:spcPct val="0"/>
        </a:spcAft>
        <a:defRPr lang="en-US" sz="2000" kern="1200" dirty="0">
          <a:solidFill>
            <a:srgbClr val="000000"/>
          </a:solidFill>
          <a:latin typeface="Verdana"/>
          <a:ea typeface="MS PGothic" pitchFamily="34" charset="-128"/>
          <a:cs typeface="Calibri"/>
        </a:defRPr>
      </a:lvl1pPr>
      <a:lvl2pPr marL="460375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rgbClr val="000000"/>
          </a:solidFill>
          <a:latin typeface="Verdana"/>
          <a:ea typeface="MS PGothic" pitchFamily="34" charset="-128"/>
          <a:cs typeface="Verdana"/>
        </a:defRPr>
      </a:lvl2pPr>
      <a:lvl3pPr marL="687388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sz="1600" kern="1200" dirty="0">
          <a:solidFill>
            <a:srgbClr val="000000"/>
          </a:solidFill>
          <a:latin typeface="Verdana"/>
          <a:ea typeface="Verdana" charset="0"/>
          <a:cs typeface="Verdana"/>
        </a:defRPr>
      </a:lvl3pPr>
      <a:lvl4pPr marL="922338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rgbClr val="000000"/>
          </a:solidFill>
          <a:latin typeface="Verdana"/>
          <a:ea typeface="Verdana" charset="0"/>
          <a:cs typeface="Verdana"/>
        </a:defRPr>
      </a:lvl4pPr>
      <a:lvl5pPr marL="113665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lang="en-US" sz="1600" kern="1200" dirty="0">
          <a:solidFill>
            <a:srgbClr val="000000"/>
          </a:solidFill>
          <a:latin typeface="Verdana"/>
          <a:ea typeface="Verdana" charset="0"/>
          <a:cs typeface="Verdana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1" Type="http://schemas.openxmlformats.org/officeDocument/2006/relationships/video" Target="NULL" TargetMode="External"/><Relationship Id="rId2" Type="http://schemas.microsoft.com/office/2007/relationships/media" Target="../media/media7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1" Type="http://schemas.openxmlformats.org/officeDocument/2006/relationships/video" Target="NULL" TargetMode="External"/><Relationship Id="rId2" Type="http://schemas.microsoft.com/office/2007/relationships/media" Target="../media/media8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2.png"/><Relationship Id="rId1" Type="http://schemas.openxmlformats.org/officeDocument/2006/relationships/video" Target="NULL" TargetMode="External"/><Relationship Id="rId2" Type="http://schemas.microsoft.com/office/2007/relationships/media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1" Type="http://schemas.openxmlformats.org/officeDocument/2006/relationships/video" Target="NULL" TargetMode="External"/><Relationship Id="rId2" Type="http://schemas.microsoft.com/office/2007/relationships/media" Target="../media/media4.mp4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../media/image15.png"/><Relationship Id="rId11" Type="http://schemas.openxmlformats.org/officeDocument/2006/relationships/image" Target="NULL"/><Relationship Id="rId12" Type="http://schemas.openxmlformats.org/officeDocument/2006/relationships/image" Target="NULL"/><Relationship Id="rId14" Type="http://schemas.openxmlformats.org/officeDocument/2006/relationships/image" Target="NUL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Intrusion fronts and internal jumps at the MCR, observed via shore-based marine radar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David Honegger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Merrick Haller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anomaly: Intrusion front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2050" name="Picture 2" descr="C:\Users\David Honegger\Desktop\thesisFiles\thesisLatex-2015-03-02\Figures\saltWedge\discussion\TimeSeriesFr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64" y="790499"/>
            <a:ext cx="7222873" cy="425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vid Honegger\Desktop\thesisFiles\thesisLatex-2015-03-02\Figures\saltWedge\discussion\TimeSeriesFr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84" y="983750"/>
            <a:ext cx="6474032" cy="3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anomaly: Intrusion front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01" y="1588752"/>
            <a:ext cx="6080797" cy="30403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342281" y="3266364"/>
            <a:ext cx="1686532" cy="1798370"/>
            <a:chOff x="7250859" y="3188576"/>
            <a:chExt cx="1509548" cy="16096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4" t="17380" r="24398" b="2743"/>
            <a:stretch/>
          </p:blipFill>
          <p:spPr>
            <a:xfrm>
              <a:off x="7250859" y="3191409"/>
              <a:ext cx="1509548" cy="160681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7252138" y="3188576"/>
              <a:ext cx="197069" cy="5478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23682" y="2912196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Eastward 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or uncertain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859" y="1599734"/>
            <a:ext cx="175836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Southward Trajectory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45287" y="1599734"/>
            <a:ext cx="173111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Northward Trajectory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4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Verdana" pitchFamily="34" charset="0"/>
              </a:rPr>
              <a:t>Negative anomaly</a:t>
            </a:r>
            <a:endParaRPr altLang="en-US" dirty="0" smtClean="0">
              <a:latin typeface="Verdan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>
          <a:xfrm>
            <a:off x="457200" y="4629151"/>
            <a:ext cx="1828800" cy="136922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9pPr>
          </a:lstStyle>
          <a:p>
            <a:pPr eaLnBrk="1" hangingPunct="1"/>
            <a:fld id="{452A771A-69FC-490B-86ED-597B094DCA40}" type="datetime4">
              <a:rPr lang="en-US" altLang="en-US" sz="900">
                <a:solidFill>
                  <a:srgbClr val="717171"/>
                </a:solidFill>
                <a:latin typeface="Verdana" pitchFamily="34" charset="0"/>
              </a:rPr>
              <a:pPr eaLnBrk="1" hangingPunct="1"/>
              <a:t>July 21, 2015</a:t>
            </a:fld>
            <a:endParaRPr lang="en-US" altLang="en-US" sz="900">
              <a:solidFill>
                <a:srgbClr val="717171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9pPr>
          </a:lstStyle>
          <a:p>
            <a:pPr eaLnBrk="1" hangingPunct="1"/>
            <a:fld id="{FE60DF67-3143-43C9-84D3-7D7EC2B76AC1}" type="slidenum">
              <a:rPr lang="en-US" altLang="en-US" sz="900">
                <a:solidFill>
                  <a:srgbClr val="717171"/>
                </a:solidFill>
                <a:latin typeface="Verdana" pitchFamily="34" charset="0"/>
              </a:rPr>
              <a:pPr eaLnBrk="1" hangingPunct="1"/>
              <a:t>11</a:t>
            </a:fld>
            <a:endParaRPr lang="en-US" altLang="en-US" sz="900">
              <a:solidFill>
                <a:srgbClr val="717171"/>
              </a:solidFill>
              <a:latin typeface="Verdana" pitchFamily="34" charset="0"/>
            </a:endParaRPr>
          </a:p>
        </p:txBody>
      </p:sp>
      <p:pic>
        <p:nvPicPr>
          <p:cNvPr id="7" name="May26GreenMark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737" y="874950"/>
            <a:ext cx="6712525" cy="37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781552-442D-43BC-919B-3B3F6F5462E2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57500" y="1079903"/>
            <a:ext cx="7716692" cy="3526537"/>
            <a:chOff x="138854" y="520702"/>
            <a:chExt cx="8866291" cy="4051905"/>
          </a:xfrm>
        </p:grpSpPr>
        <p:sp>
          <p:nvSpPr>
            <p:cNvPr id="8" name="Rectangle 7"/>
            <p:cNvSpPr/>
            <p:nvPr/>
          </p:nvSpPr>
          <p:spPr>
            <a:xfrm>
              <a:off x="139083" y="520702"/>
              <a:ext cx="8866062" cy="4051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0389" y="539859"/>
              <a:ext cx="7355384" cy="2925877"/>
              <a:chOff x="38334825" y="11044489"/>
              <a:chExt cx="8490484" cy="2543924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8334825" y="11098155"/>
                <a:ext cx="8297282" cy="2490258"/>
              </a:xfrm>
              <a:custGeom>
                <a:avLst/>
                <a:gdLst>
                  <a:gd name="connsiteX0" fmla="*/ 6544733 w 6544733"/>
                  <a:gd name="connsiteY0" fmla="*/ 1964267 h 1964267"/>
                  <a:gd name="connsiteX1" fmla="*/ 6468533 w 6544733"/>
                  <a:gd name="connsiteY1" fmla="*/ 1727200 h 1964267"/>
                  <a:gd name="connsiteX2" fmla="*/ 6273800 w 6544733"/>
                  <a:gd name="connsiteY2" fmla="*/ 1634067 h 1964267"/>
                  <a:gd name="connsiteX3" fmla="*/ 5435600 w 6544733"/>
                  <a:gd name="connsiteY3" fmla="*/ 1405467 h 1964267"/>
                  <a:gd name="connsiteX4" fmla="*/ 2743200 w 6544733"/>
                  <a:gd name="connsiteY4" fmla="*/ 1049867 h 1964267"/>
                  <a:gd name="connsiteX5" fmla="*/ 474133 w 6544733"/>
                  <a:gd name="connsiteY5" fmla="*/ 584200 h 1964267"/>
                  <a:gd name="connsiteX6" fmla="*/ 0 w 6544733"/>
                  <a:gd name="connsiteY6" fmla="*/ 0 h 196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4733" h="1964267">
                    <a:moveTo>
                      <a:pt x="6544733" y="1964267"/>
                    </a:moveTo>
                    <a:cubicBezTo>
                      <a:pt x="6529210" y="1873250"/>
                      <a:pt x="6513688" y="1782233"/>
                      <a:pt x="6468533" y="1727200"/>
                    </a:cubicBezTo>
                    <a:cubicBezTo>
                      <a:pt x="6423377" y="1672167"/>
                      <a:pt x="6445956" y="1687689"/>
                      <a:pt x="6273800" y="1634067"/>
                    </a:cubicBezTo>
                    <a:cubicBezTo>
                      <a:pt x="6101644" y="1580445"/>
                      <a:pt x="6024033" y="1502834"/>
                      <a:pt x="5435600" y="1405467"/>
                    </a:cubicBezTo>
                    <a:cubicBezTo>
                      <a:pt x="4847167" y="1308100"/>
                      <a:pt x="3570111" y="1186745"/>
                      <a:pt x="2743200" y="1049867"/>
                    </a:cubicBezTo>
                    <a:cubicBezTo>
                      <a:pt x="1916289" y="912989"/>
                      <a:pt x="931333" y="759178"/>
                      <a:pt x="474133" y="584200"/>
                    </a:cubicBezTo>
                    <a:cubicBezTo>
                      <a:pt x="16933" y="409222"/>
                      <a:pt x="8466" y="20461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8420692" y="11065954"/>
                <a:ext cx="8297282" cy="2490258"/>
              </a:xfrm>
              <a:custGeom>
                <a:avLst/>
                <a:gdLst>
                  <a:gd name="connsiteX0" fmla="*/ 6544733 w 6544733"/>
                  <a:gd name="connsiteY0" fmla="*/ 1964267 h 1964267"/>
                  <a:gd name="connsiteX1" fmla="*/ 6468533 w 6544733"/>
                  <a:gd name="connsiteY1" fmla="*/ 1727200 h 1964267"/>
                  <a:gd name="connsiteX2" fmla="*/ 6273800 w 6544733"/>
                  <a:gd name="connsiteY2" fmla="*/ 1634067 h 1964267"/>
                  <a:gd name="connsiteX3" fmla="*/ 5435600 w 6544733"/>
                  <a:gd name="connsiteY3" fmla="*/ 1405467 h 1964267"/>
                  <a:gd name="connsiteX4" fmla="*/ 2743200 w 6544733"/>
                  <a:gd name="connsiteY4" fmla="*/ 1049867 h 1964267"/>
                  <a:gd name="connsiteX5" fmla="*/ 474133 w 6544733"/>
                  <a:gd name="connsiteY5" fmla="*/ 584200 h 1964267"/>
                  <a:gd name="connsiteX6" fmla="*/ 0 w 6544733"/>
                  <a:gd name="connsiteY6" fmla="*/ 0 h 196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4733" h="1964267">
                    <a:moveTo>
                      <a:pt x="6544733" y="1964267"/>
                    </a:moveTo>
                    <a:cubicBezTo>
                      <a:pt x="6529210" y="1873250"/>
                      <a:pt x="6513688" y="1782233"/>
                      <a:pt x="6468533" y="1727200"/>
                    </a:cubicBezTo>
                    <a:cubicBezTo>
                      <a:pt x="6423377" y="1672167"/>
                      <a:pt x="6445956" y="1687689"/>
                      <a:pt x="6273800" y="1634067"/>
                    </a:cubicBezTo>
                    <a:cubicBezTo>
                      <a:pt x="6101644" y="1580445"/>
                      <a:pt x="6024033" y="1502834"/>
                      <a:pt x="5435600" y="1405467"/>
                    </a:cubicBezTo>
                    <a:cubicBezTo>
                      <a:pt x="4847167" y="1308100"/>
                      <a:pt x="3570111" y="1186745"/>
                      <a:pt x="2743200" y="1049867"/>
                    </a:cubicBezTo>
                    <a:cubicBezTo>
                      <a:pt x="1916289" y="912989"/>
                      <a:pt x="931333" y="759178"/>
                      <a:pt x="474133" y="584200"/>
                    </a:cubicBezTo>
                    <a:cubicBezTo>
                      <a:pt x="16933" y="409222"/>
                      <a:pt x="8466" y="20461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8528027" y="11044489"/>
                <a:ext cx="8297282" cy="2490258"/>
              </a:xfrm>
              <a:custGeom>
                <a:avLst/>
                <a:gdLst>
                  <a:gd name="connsiteX0" fmla="*/ 6544733 w 6544733"/>
                  <a:gd name="connsiteY0" fmla="*/ 1964267 h 1964267"/>
                  <a:gd name="connsiteX1" fmla="*/ 6468533 w 6544733"/>
                  <a:gd name="connsiteY1" fmla="*/ 1727200 h 1964267"/>
                  <a:gd name="connsiteX2" fmla="*/ 6273800 w 6544733"/>
                  <a:gd name="connsiteY2" fmla="*/ 1634067 h 1964267"/>
                  <a:gd name="connsiteX3" fmla="*/ 5435600 w 6544733"/>
                  <a:gd name="connsiteY3" fmla="*/ 1405467 h 1964267"/>
                  <a:gd name="connsiteX4" fmla="*/ 2743200 w 6544733"/>
                  <a:gd name="connsiteY4" fmla="*/ 1049867 h 1964267"/>
                  <a:gd name="connsiteX5" fmla="*/ 474133 w 6544733"/>
                  <a:gd name="connsiteY5" fmla="*/ 584200 h 1964267"/>
                  <a:gd name="connsiteX6" fmla="*/ 0 w 6544733"/>
                  <a:gd name="connsiteY6" fmla="*/ 0 h 196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4733" h="1964267">
                    <a:moveTo>
                      <a:pt x="6544733" y="1964267"/>
                    </a:moveTo>
                    <a:cubicBezTo>
                      <a:pt x="6529210" y="1873250"/>
                      <a:pt x="6513688" y="1782233"/>
                      <a:pt x="6468533" y="1727200"/>
                    </a:cubicBezTo>
                    <a:cubicBezTo>
                      <a:pt x="6423377" y="1672167"/>
                      <a:pt x="6445956" y="1687689"/>
                      <a:pt x="6273800" y="1634067"/>
                    </a:cubicBezTo>
                    <a:cubicBezTo>
                      <a:pt x="6101644" y="1580445"/>
                      <a:pt x="6024033" y="1502834"/>
                      <a:pt x="5435600" y="1405467"/>
                    </a:cubicBezTo>
                    <a:cubicBezTo>
                      <a:pt x="4847167" y="1308100"/>
                      <a:pt x="3570111" y="1186745"/>
                      <a:pt x="2743200" y="1049867"/>
                    </a:cubicBezTo>
                    <a:cubicBezTo>
                      <a:pt x="1916289" y="912989"/>
                      <a:pt x="931333" y="759178"/>
                      <a:pt x="474133" y="584200"/>
                    </a:cubicBezTo>
                    <a:cubicBezTo>
                      <a:pt x="16933" y="409222"/>
                      <a:pt x="8466" y="20461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2" name="Isosceles Triangle 11"/>
            <p:cNvSpPr/>
            <p:nvPr/>
          </p:nvSpPr>
          <p:spPr>
            <a:xfrm>
              <a:off x="138854" y="3417537"/>
              <a:ext cx="8866291" cy="1155067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7557187" y="880534"/>
            <a:ext cx="199272" cy="398738"/>
            <a:chOff x="5715000" y="914401"/>
            <a:chExt cx="457200" cy="838200"/>
          </a:xfrm>
        </p:grpSpPr>
        <p:sp>
          <p:nvSpPr>
            <p:cNvPr id="23" name="Isosceles Triangle 22"/>
            <p:cNvSpPr/>
            <p:nvPr/>
          </p:nvSpPr>
          <p:spPr>
            <a:xfrm rot="10800000">
              <a:off x="5715000" y="914401"/>
              <a:ext cx="457200" cy="41633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15000" y="1752601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91200" y="1600201"/>
              <a:ext cx="304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86450" y="1447801"/>
              <a:ext cx="114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 bwMode="auto">
          <a:xfrm flipH="1">
            <a:off x="2610157" y="1461305"/>
            <a:ext cx="5755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1640181" y="1322613"/>
            <a:ext cx="341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1363045" y="1322613"/>
            <a:ext cx="191863" cy="1386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1524265" y="1461305"/>
            <a:ext cx="51173" cy="243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06252" y="1322613"/>
            <a:ext cx="1918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904706" y="1461305"/>
            <a:ext cx="119852" cy="243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606252" y="3474257"/>
            <a:ext cx="1918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1363045" y="3484917"/>
            <a:ext cx="4476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5520083" y="3484917"/>
            <a:ext cx="38372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6667117" y="3659062"/>
            <a:ext cx="257594" cy="41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V="1">
            <a:off x="7074531" y="3417409"/>
            <a:ext cx="19542" cy="210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7704476" y="3484917"/>
            <a:ext cx="268970" cy="375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H="1" flipV="1">
            <a:off x="7507018" y="3217217"/>
            <a:ext cx="112044" cy="200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7529751" y="1989097"/>
            <a:ext cx="2541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>
            <a:off x="6599018" y="1990871"/>
            <a:ext cx="4755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3431939" y="1520186"/>
            <a:ext cx="22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River (fresh, lighter)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57502" y="3075918"/>
            <a:ext cx="237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Ocean (salty, denser)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 flipV="1">
            <a:off x="6451600" y="3769964"/>
            <a:ext cx="828974" cy="76919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5131712" y="4636965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Flood: Bottom intrusion front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anomaly: Bottom front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781552-442D-43BC-919B-3B3F6F5462E2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231641" y="497459"/>
            <a:ext cx="6982425" cy="4725234"/>
            <a:chOff x="-408122" y="416910"/>
            <a:chExt cx="9517927" cy="6441090"/>
          </a:xfrm>
        </p:grpSpPr>
        <p:pic>
          <p:nvPicPr>
            <p:cNvPr id="9" name="Picture 8" descr="Z:\Windows.Documents\Desktop\Img1461506_136958093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1" t="37754" r="44747" b="17364"/>
            <a:stretch/>
          </p:blipFill>
          <p:spPr bwMode="auto">
            <a:xfrm>
              <a:off x="5819725" y="416910"/>
              <a:ext cx="3290080" cy="322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428536" y="3500653"/>
              <a:ext cx="59158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410525" y="3178725"/>
              <a:ext cx="688743" cy="356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1 km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3155" y="2525265"/>
              <a:ext cx="765221" cy="377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Pod1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86370" y="3011831"/>
              <a:ext cx="765221" cy="377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Pod2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408122" y="3124200"/>
              <a:ext cx="7461377" cy="3733800"/>
              <a:chOff x="-3687" y="542129"/>
              <a:chExt cx="5971396" cy="2988188"/>
            </a:xfrm>
          </p:grpSpPr>
          <p:pic>
            <p:nvPicPr>
              <p:cNvPr id="21" name="Picture 2" descr="\\depot.engr.oregonstate.edu\cce_u1\haller\shared\honegger\radar\2013MURI\frontsAndPlumes\saltWedge\PodSalinityTimeSeries.pn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87" y="542129"/>
                <a:ext cx="5971396" cy="2988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044463" y="729761"/>
                <a:ext cx="1151027" cy="285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00FF"/>
                    </a:solidFill>
                  </a:rPr>
                  <a:t>Pod2-bottom</a:t>
                </a:r>
                <a:endParaRPr lang="en-US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044463" y="1678669"/>
                <a:ext cx="1151027" cy="285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Pod1-bottom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89876" y="2654569"/>
                <a:ext cx="869478" cy="285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Pod1-top</a:t>
                </a:r>
                <a:endParaRPr lang="en-US" sz="1100" b="1" dirty="0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H="1">
              <a:off x="5959064" y="3127963"/>
              <a:ext cx="797424" cy="37269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lg"/>
              <a:tailEnd type="stealth" w="med" len="lg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959064" y="2894598"/>
              <a:ext cx="1734206" cy="178291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lg"/>
              <a:tailEnd type="stealth" w="med" len="lg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2"/>
            </p:cNvCxnSpPr>
            <p:nvPr/>
          </p:nvCxnSpPr>
          <p:spPr>
            <a:xfrm flipH="1">
              <a:off x="5819728" y="2902850"/>
              <a:ext cx="2116038" cy="2935241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lg"/>
              <a:tailEnd type="stealth" w="med" len="lg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46927" y="930222"/>
              <a:ext cx="33137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Sharp increase in </a:t>
              </a:r>
            </a:p>
            <a:p>
              <a:pPr algn="ctr"/>
              <a:r>
                <a:rPr lang="en-US" sz="1400" b="1" dirty="0" smtClean="0"/>
                <a:t>(near) bottom salinity</a:t>
              </a:r>
            </a:p>
            <a:p>
              <a:pPr algn="ctr"/>
              <a:endParaRPr lang="en-US" sz="1400" b="1" dirty="0"/>
            </a:p>
            <a:p>
              <a:r>
                <a:rPr lang="en-US" sz="1400" b="1" dirty="0" smtClean="0"/>
                <a:t>Event moves inland </a:t>
              </a:r>
              <a:r>
                <a:rPr lang="en-US" sz="1400" b="1" i="1" dirty="0" smtClean="0"/>
                <a:t>against</a:t>
              </a:r>
              <a:r>
                <a:rPr lang="en-US" sz="1400" b="1" dirty="0" smtClean="0"/>
                <a:t> ebb flow</a:t>
              </a:r>
              <a:endParaRPr lang="en-US" sz="1400" b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305356" y="4018085"/>
              <a:ext cx="368118" cy="30515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med" len="lg"/>
            </a:ln>
            <a:effectLst>
              <a:outerShdw blurRad="38100" dist="50800" dir="5400000" algn="ctr" rotWithShape="0">
                <a:schemeClr val="bg1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378863" y="4755844"/>
              <a:ext cx="368118" cy="30515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med" len="lg"/>
            </a:ln>
            <a:effectLst>
              <a:outerShdw blurRad="38100" dist="50800" dir="5400000" algn="ctr" rotWithShape="0">
                <a:schemeClr val="bg1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152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Verdana" pitchFamily="34" charset="0"/>
              </a:rPr>
              <a:t>Negative anomaly: Bottom front</a:t>
            </a:r>
            <a:endParaRPr altLang="en-US" dirty="0" smtClean="0">
              <a:latin typeface="Verdan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>
          <a:xfrm>
            <a:off x="457200" y="4629151"/>
            <a:ext cx="1828800" cy="136922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9pPr>
          </a:lstStyle>
          <a:p>
            <a:pPr eaLnBrk="1" hangingPunct="1"/>
            <a:fld id="{30E09F32-C5AD-42AB-857C-0DD1D9921C98}" type="datetime4">
              <a:rPr lang="en-US" altLang="en-US" sz="900">
                <a:solidFill>
                  <a:srgbClr val="717171"/>
                </a:solidFill>
                <a:latin typeface="Verdana" pitchFamily="34" charset="0"/>
              </a:rPr>
              <a:pPr eaLnBrk="1" hangingPunct="1"/>
              <a:t>July 21, 2015</a:t>
            </a:fld>
            <a:endParaRPr lang="en-US" altLang="en-US" sz="900">
              <a:solidFill>
                <a:srgbClr val="717171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57202" y="4493419"/>
            <a:ext cx="365125" cy="136922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9pPr>
          </a:lstStyle>
          <a:p>
            <a:pPr eaLnBrk="1" hangingPunct="1"/>
            <a:fld id="{B862856C-92E8-4498-A9A2-43D36512E29C}" type="slidenum">
              <a:rPr lang="en-US" altLang="en-US" sz="900">
                <a:solidFill>
                  <a:srgbClr val="717171"/>
                </a:solidFill>
                <a:latin typeface="Verdana" pitchFamily="34" charset="0"/>
              </a:rPr>
              <a:pPr eaLnBrk="1" hangingPunct="1"/>
              <a:t>14</a:t>
            </a:fld>
            <a:endParaRPr lang="en-US" altLang="en-US" sz="900">
              <a:solidFill>
                <a:srgbClr val="717171"/>
              </a:solidFill>
              <a:latin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47099" y="3424079"/>
            <a:ext cx="4339570" cy="1918315"/>
            <a:chOff x="5329638" y="3184824"/>
            <a:chExt cx="3592150" cy="2117222"/>
          </a:xfrm>
        </p:grpSpPr>
        <p:pic>
          <p:nvPicPr>
            <p:cNvPr id="5122" name="Picture 2" descr="C:\Users\David Honegger\Desktop\thesisFiles\thesisLatex-2015-03-02\Figures\saltWedge\bottomFront\shipTransect26May1440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94" b="32555"/>
            <a:stretch/>
          </p:blipFill>
          <p:spPr bwMode="auto">
            <a:xfrm>
              <a:off x="5329638" y="3184824"/>
              <a:ext cx="3592150" cy="154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David Honegger\Desktop\thesisFiles\thesisLatex-2015-03-02\Figures\saltWedge\bottomFront\shipTransect26May1440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75"/>
            <a:stretch/>
          </p:blipFill>
          <p:spPr bwMode="auto">
            <a:xfrm>
              <a:off x="5329638" y="4683816"/>
              <a:ext cx="3592150" cy="61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Straight Arrow Connector 7"/>
          <p:cNvCxnSpPr/>
          <p:nvPr/>
        </p:nvCxnSpPr>
        <p:spPr>
          <a:xfrm flipV="1">
            <a:off x="649006" y="3430248"/>
            <a:ext cx="0" cy="802261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V="1">
            <a:off x="1189862" y="3710747"/>
            <a:ext cx="0" cy="1069680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9" name="Picture 7" descr="\\depot.engr.oregonstate.edu\cce_u1\haller\shared\honegger\pubs-presentations\dissertation\thesisLatex\Figures\saltWedge\bottomFront\bottomFrontMay26-1440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29286" r="62426" b="32950"/>
          <a:stretch/>
        </p:blipFill>
        <p:spPr bwMode="auto">
          <a:xfrm>
            <a:off x="795328" y="1158621"/>
            <a:ext cx="3262528" cy="296111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47922" y="1257716"/>
            <a:ext cx="1237575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51961" y="1257716"/>
            <a:ext cx="799372" cy="414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1 km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40247" y="2970502"/>
            <a:ext cx="373269" cy="373800"/>
            <a:chOff x="1840247" y="2970502"/>
            <a:chExt cx="373269" cy="37380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840247" y="3013718"/>
              <a:ext cx="373269" cy="62162"/>
            </a:xfrm>
            <a:prstGeom prst="straightConnector1">
              <a:avLst/>
            </a:prstGeom>
            <a:ln w="25400">
              <a:solidFill>
                <a:srgbClr val="FFFF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924028" y="2970502"/>
              <a:ext cx="287901" cy="37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61492" y="3032159"/>
                <a:ext cx="386645" cy="392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en-US" sz="2000" b="1" baseline="-25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2" y="3032159"/>
                <a:ext cx="386645" cy="392992"/>
              </a:xfrm>
              <a:prstGeom prst="rect">
                <a:avLst/>
              </a:prstGeom>
              <a:blipFill rotWithShape="1">
                <a:blip r:embed="rId4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621321" y="4012332"/>
                <a:ext cx="386645" cy="392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2000" b="1" baseline="-25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321" y="4012332"/>
                <a:ext cx="386645" cy="39299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5"/>
          <p:cNvSpPr/>
          <p:nvPr/>
        </p:nvSpPr>
        <p:spPr bwMode="auto">
          <a:xfrm>
            <a:off x="1571947" y="2537719"/>
            <a:ext cx="1787703" cy="328773"/>
          </a:xfrm>
          <a:custGeom>
            <a:avLst/>
            <a:gdLst>
              <a:gd name="connsiteX0" fmla="*/ 0 w 1787703"/>
              <a:gd name="connsiteY0" fmla="*/ 328773 h 328773"/>
              <a:gd name="connsiteX1" fmla="*/ 184934 w 1787703"/>
              <a:gd name="connsiteY1" fmla="*/ 297950 h 328773"/>
              <a:gd name="connsiteX2" fmla="*/ 544530 w 1787703"/>
              <a:gd name="connsiteY2" fmla="*/ 195209 h 328773"/>
              <a:gd name="connsiteX3" fmla="*/ 780835 w 1787703"/>
              <a:gd name="connsiteY3" fmla="*/ 123290 h 328773"/>
              <a:gd name="connsiteX4" fmla="*/ 1140431 w 1787703"/>
              <a:gd name="connsiteY4" fmla="*/ 51371 h 328773"/>
              <a:gd name="connsiteX5" fmla="*/ 1520575 w 1787703"/>
              <a:gd name="connsiteY5" fmla="*/ 10274 h 328773"/>
              <a:gd name="connsiteX6" fmla="*/ 1787703 w 1787703"/>
              <a:gd name="connsiteY6" fmla="*/ 0 h 32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7703" h="328773">
                <a:moveTo>
                  <a:pt x="0" y="328773"/>
                </a:moveTo>
                <a:cubicBezTo>
                  <a:pt x="47089" y="324492"/>
                  <a:pt x="94179" y="320211"/>
                  <a:pt x="184934" y="297950"/>
                </a:cubicBezTo>
                <a:cubicBezTo>
                  <a:pt x="275689" y="275689"/>
                  <a:pt x="445213" y="224319"/>
                  <a:pt x="544530" y="195209"/>
                </a:cubicBezTo>
                <a:cubicBezTo>
                  <a:pt x="643847" y="166099"/>
                  <a:pt x="681518" y="147263"/>
                  <a:pt x="780835" y="123290"/>
                </a:cubicBezTo>
                <a:cubicBezTo>
                  <a:pt x="880152" y="99317"/>
                  <a:pt x="1017141" y="70207"/>
                  <a:pt x="1140431" y="51371"/>
                </a:cubicBezTo>
                <a:cubicBezTo>
                  <a:pt x="1263721" y="32535"/>
                  <a:pt x="1412696" y="18836"/>
                  <a:pt x="1520575" y="10274"/>
                </a:cubicBezTo>
                <a:cubicBezTo>
                  <a:pt x="1628454" y="1712"/>
                  <a:pt x="1708078" y="856"/>
                  <a:pt x="1787703" y="0"/>
                </a:cubicBezTo>
              </a:path>
            </a:pathLst>
          </a:custGeom>
          <a:noFill/>
          <a:ln w="254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747099" y="1866235"/>
            <a:ext cx="4339570" cy="1918315"/>
            <a:chOff x="5329638" y="3184824"/>
            <a:chExt cx="3592150" cy="2117222"/>
          </a:xfrm>
        </p:grpSpPr>
        <p:pic>
          <p:nvPicPr>
            <p:cNvPr id="35" name="Picture 2" descr="C:\Users\David Honegger\Desktop\thesisFiles\thesisLatex-2015-03-02\Figures\saltWedge\bottomFront\shipTransect26May1440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54" b="56995"/>
            <a:stretch/>
          </p:blipFill>
          <p:spPr bwMode="auto">
            <a:xfrm>
              <a:off x="5329638" y="3184824"/>
              <a:ext cx="3592150" cy="154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Users\David Honegger\Desktop\thesisFiles\thesisLatex-2015-03-02\Figures\saltWedge\bottomFront\shipTransect26May1440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75"/>
            <a:stretch/>
          </p:blipFill>
          <p:spPr bwMode="auto">
            <a:xfrm>
              <a:off x="5329638" y="4683816"/>
              <a:ext cx="3592150" cy="61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4747098" y="940119"/>
            <a:ext cx="4396901" cy="1245153"/>
            <a:chOff x="5329638" y="3945703"/>
            <a:chExt cx="3592150" cy="1356343"/>
          </a:xfrm>
        </p:grpSpPr>
        <p:pic>
          <p:nvPicPr>
            <p:cNvPr id="38" name="Picture 2" descr="C:\Users\David Honegger\Desktop\thesisFiles\thesisLatex-2015-03-02\Figures\saltWedge\bottomFront\shipTransect26May1440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" t="7885" r="-411" b="80418"/>
            <a:stretch/>
          </p:blipFill>
          <p:spPr bwMode="auto">
            <a:xfrm>
              <a:off x="5329638" y="3945703"/>
              <a:ext cx="3592150" cy="78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David Honegger\Desktop\thesisFiles\thesisLatex-2015-03-02\Figures\saltWedge\bottomFront\shipTransect26May1440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75"/>
            <a:stretch/>
          </p:blipFill>
          <p:spPr bwMode="auto">
            <a:xfrm>
              <a:off x="5329638" y="4683816"/>
              <a:ext cx="3592150" cy="61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Rounded Rectangle 41"/>
          <p:cNvSpPr/>
          <p:nvPr/>
        </p:nvSpPr>
        <p:spPr bwMode="auto">
          <a:xfrm>
            <a:off x="6602040" y="770562"/>
            <a:ext cx="958646" cy="4372938"/>
          </a:xfrm>
          <a:prstGeom prst="roundRect">
            <a:avLst/>
          </a:prstGeom>
          <a:noFill/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052453" y="3079664"/>
                <a:ext cx="2523704" cy="54489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 xmlns="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  <a:ea typeface="Cambria Math"/>
                      </a:rPr>
                      <m:t>=2.4×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 smtClean="0"/>
                  <a:t> </a:t>
                </a:r>
                <a:endParaRPr lang="en-US" sz="2000" baseline="30000" dirty="0" smtClean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453" y="3079664"/>
                <a:ext cx="2523704" cy="5448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 bwMode="auto">
          <a:xfrm>
            <a:off x="4686300" y="3352110"/>
            <a:ext cx="2150435" cy="24169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algn="ctr" rotWithShape="0">
              <a:srgbClr val="000000"/>
            </a:outerShdw>
          </a:effectLst>
        </p:spPr>
      </p:cxnSp>
    </p:spTree>
    <p:extLst>
      <p:ext uri="{BB962C8B-B14F-4D97-AF65-F5344CB8AC3E}">
        <p14:creationId xmlns:p14="http://schemas.microsoft.com/office/powerpoint/2010/main" val="42726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2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Non-hydrostatic model NHWAVE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EE5B2DE3-E8C2-47E6-9753-2FF63D688D1F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A2E7B647-5F85-43C1-98AF-8C5D5ECC4BB0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9" name="AutoShape 2" descr="Displaying salt_wedge.p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0" y="971979"/>
            <a:ext cx="6207919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89672" y="3219523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Surface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Divergence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 bwMode="auto">
          <a:xfrm flipH="1">
            <a:off x="4770854" y="3542689"/>
            <a:ext cx="518818" cy="883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algn="ctr" rotWithShape="0">
              <a:srgbClr val="000000"/>
            </a:outerShdw>
          </a:effectLst>
        </p:spPr>
      </p:cxnSp>
      <p:sp>
        <p:nvSpPr>
          <p:cNvPr id="4" name="TextBox 3"/>
          <p:cNvSpPr txBox="1"/>
          <p:nvPr/>
        </p:nvSpPr>
        <p:spPr>
          <a:xfrm>
            <a:off x="2607583" y="4439652"/>
            <a:ext cx="3928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Provided by Dr. Tian-Jian Hsu &amp; Dr. Xiao Yu (UDEL)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433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Oblique, internal hydraulic jumps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2" name="jettyAJumpEx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6083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Oblique, internal hydraulic jumps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16" name="jumpJune0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99.16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361" y="924497"/>
            <a:ext cx="6507278" cy="36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781552-442D-43BC-919B-3B3F6F5462E2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296562" y="336853"/>
            <a:ext cx="6723862" cy="4662970"/>
            <a:chOff x="228433" y="831129"/>
            <a:chExt cx="8704731" cy="6036697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8" t="42820" r="50000" b="12136"/>
            <a:stretch/>
          </p:blipFill>
          <p:spPr bwMode="auto">
            <a:xfrm>
              <a:off x="333629" y="3852235"/>
              <a:ext cx="2826263" cy="300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8" t="43089" r="49418" b="11868"/>
            <a:stretch/>
          </p:blipFill>
          <p:spPr bwMode="auto">
            <a:xfrm>
              <a:off x="3159892" y="3863788"/>
              <a:ext cx="2877672" cy="300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2" t="42917" r="48830" b="12013"/>
            <a:stretch/>
          </p:blipFill>
          <p:spPr bwMode="auto">
            <a:xfrm>
              <a:off x="6046529" y="858025"/>
              <a:ext cx="2886635" cy="300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0" t="42954" r="48623" b="11976"/>
            <a:stretch/>
          </p:blipFill>
          <p:spPr bwMode="auto">
            <a:xfrm>
              <a:off x="3159893" y="858024"/>
              <a:ext cx="2886636" cy="300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0" t="43268" r="48903" b="12679"/>
            <a:stretch/>
          </p:blipFill>
          <p:spPr bwMode="auto">
            <a:xfrm>
              <a:off x="228433" y="831129"/>
              <a:ext cx="2931460" cy="302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555089" y="1233485"/>
              <a:ext cx="498109" cy="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04222" y="890903"/>
              <a:ext cx="651197" cy="33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</a:rPr>
                <a:t>1 km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09" t="43224" r="48550" b="11880"/>
            <a:stretch/>
          </p:blipFill>
          <p:spPr bwMode="auto">
            <a:xfrm>
              <a:off x="6037564" y="3863788"/>
              <a:ext cx="2895600" cy="299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83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MCR Wave averaged image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552-442D-43BC-919B-3B3F6F5462E2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7" name="o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789" r="19248"/>
          <a:stretch/>
        </p:blipFill>
        <p:spPr>
          <a:xfrm>
            <a:off x="-36699" y="889178"/>
            <a:ext cx="4555054" cy="3935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686800" y="1273629"/>
            <a:ext cx="381000" cy="9361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1" name="wAvg28May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7143" r="18809"/>
          <a:stretch/>
        </p:blipFill>
        <p:spPr>
          <a:xfrm>
            <a:off x="4365171" y="922189"/>
            <a:ext cx="4572000" cy="40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vid Honegger\Desktop\thesisFiles\thesisLatex-2015-03-02\Figures\Jumps\Figure3v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1"/>
          <a:stretch/>
        </p:blipFill>
        <p:spPr bwMode="auto">
          <a:xfrm>
            <a:off x="2151855" y="970484"/>
            <a:ext cx="4840288" cy="34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Oblique anomaly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EE5B2DE3-E8C2-47E6-9753-2FF63D688D1F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A2E7B647-5F85-43C1-98AF-8C5D5ECC4BB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4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Oblique anomaly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EE5B2DE3-E8C2-47E6-9753-2FF63D688D1F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A2E7B647-5F85-43C1-98AF-8C5D5ECC4BB0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8" name="XbandAndAsar_June03_noLoo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865074"/>
            <a:ext cx="6691693" cy="37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Oblique anomaly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EE5B2DE3-E8C2-47E6-9753-2FF63D688D1F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A2E7B647-5F85-43C1-98AF-8C5D5ECC4BB0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9" name="Picture 4" descr="C:\Users\David Honegger\Desktop\GeyerTransectJune12onRadarImageJune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0" y="943414"/>
            <a:ext cx="4329049" cy="35486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avid Honegger\Desktop\GeyerTransectDensityVelocityJune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84" y="661131"/>
            <a:ext cx="3962895" cy="436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83927" y="20385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Density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3927" y="4122737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Velocity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759093" y="3161178"/>
            <a:ext cx="4678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/>
          </a:ln>
          <a:effectLst>
            <a:outerShdw blurRad="50800" dist="50800" dir="5400000" algn="ctr" rotWithShape="0">
              <a:srgbClr val="000000"/>
            </a:outerShdw>
          </a:effec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993040" y="3624134"/>
            <a:ext cx="23394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/>
          </a:ln>
          <a:effectLst>
            <a:outerShdw blurRad="50800" dist="50800" dir="5400000" algn="ctr" rotWithShape="0">
              <a:srgbClr val="000000"/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5947536" y="672584"/>
            <a:ext cx="32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7536" y="2758393"/>
            <a:ext cx="32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822454" y="2526620"/>
            <a:ext cx="463546" cy="46354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08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Oblique anomaly: internal hydraulic jump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EE5B2DE3-E8C2-47E6-9753-2FF63D688D1F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89440" y="2387439"/>
            <a:ext cx="5785009" cy="426099"/>
            <a:chOff x="1693500" y="1691870"/>
            <a:chExt cx="5785009" cy="426099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1693500" y="2117969"/>
              <a:ext cx="25685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909969" y="1695435"/>
              <a:ext cx="25685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Freeform 23"/>
            <p:cNvSpPr/>
            <p:nvPr/>
          </p:nvSpPr>
          <p:spPr bwMode="auto">
            <a:xfrm>
              <a:off x="4252424" y="1691870"/>
              <a:ext cx="657546" cy="426099"/>
            </a:xfrm>
            <a:custGeom>
              <a:avLst/>
              <a:gdLst>
                <a:gd name="connsiteX0" fmla="*/ 0 w 657546"/>
                <a:gd name="connsiteY0" fmla="*/ 733030 h 733030"/>
                <a:gd name="connsiteX1" fmla="*/ 61645 w 657546"/>
                <a:gd name="connsiteY1" fmla="*/ 661111 h 733030"/>
                <a:gd name="connsiteX2" fmla="*/ 92467 w 657546"/>
                <a:gd name="connsiteY2" fmla="*/ 640563 h 733030"/>
                <a:gd name="connsiteX3" fmla="*/ 164386 w 657546"/>
                <a:gd name="connsiteY3" fmla="*/ 630289 h 733030"/>
                <a:gd name="connsiteX4" fmla="*/ 226031 w 657546"/>
                <a:gd name="connsiteY4" fmla="*/ 548096 h 733030"/>
                <a:gd name="connsiteX5" fmla="*/ 236306 w 657546"/>
                <a:gd name="connsiteY5" fmla="*/ 517273 h 733030"/>
                <a:gd name="connsiteX6" fmla="*/ 246580 w 657546"/>
                <a:gd name="connsiteY6" fmla="*/ 476176 h 733030"/>
                <a:gd name="connsiteX7" fmla="*/ 318499 w 657546"/>
                <a:gd name="connsiteY7" fmla="*/ 465902 h 733030"/>
                <a:gd name="connsiteX8" fmla="*/ 349321 w 657546"/>
                <a:gd name="connsiteY8" fmla="*/ 435080 h 733030"/>
                <a:gd name="connsiteX9" fmla="*/ 400692 w 657546"/>
                <a:gd name="connsiteY9" fmla="*/ 332338 h 733030"/>
                <a:gd name="connsiteX10" fmla="*/ 452063 w 657546"/>
                <a:gd name="connsiteY10" fmla="*/ 280967 h 733030"/>
                <a:gd name="connsiteX11" fmla="*/ 503434 w 657546"/>
                <a:gd name="connsiteY11" fmla="*/ 198774 h 733030"/>
                <a:gd name="connsiteX12" fmla="*/ 544530 w 657546"/>
                <a:gd name="connsiteY12" fmla="*/ 106307 h 733030"/>
                <a:gd name="connsiteX13" fmla="*/ 606175 w 657546"/>
                <a:gd name="connsiteY13" fmla="*/ 85758 h 733030"/>
                <a:gd name="connsiteX14" fmla="*/ 616449 w 657546"/>
                <a:gd name="connsiteY14" fmla="*/ 54936 h 733030"/>
                <a:gd name="connsiteX15" fmla="*/ 626724 w 657546"/>
                <a:gd name="connsiteY15" fmla="*/ 3565 h 733030"/>
                <a:gd name="connsiteX16" fmla="*/ 657546 w 657546"/>
                <a:gd name="connsiteY16" fmla="*/ 3565 h 73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7546" h="733030">
                  <a:moveTo>
                    <a:pt x="0" y="733030"/>
                  </a:moveTo>
                  <a:cubicBezTo>
                    <a:pt x="10864" y="719450"/>
                    <a:pt x="41619" y="677132"/>
                    <a:pt x="61645" y="661111"/>
                  </a:cubicBezTo>
                  <a:cubicBezTo>
                    <a:pt x="71287" y="653397"/>
                    <a:pt x="80640" y="644111"/>
                    <a:pt x="92467" y="640563"/>
                  </a:cubicBezTo>
                  <a:cubicBezTo>
                    <a:pt x="115662" y="633605"/>
                    <a:pt x="140413" y="633714"/>
                    <a:pt x="164386" y="630289"/>
                  </a:cubicBezTo>
                  <a:cubicBezTo>
                    <a:pt x="188727" y="605948"/>
                    <a:pt x="214413" y="582949"/>
                    <a:pt x="226031" y="548096"/>
                  </a:cubicBezTo>
                  <a:cubicBezTo>
                    <a:pt x="229456" y="537822"/>
                    <a:pt x="233331" y="527686"/>
                    <a:pt x="236306" y="517273"/>
                  </a:cubicBezTo>
                  <a:cubicBezTo>
                    <a:pt x="240185" y="503696"/>
                    <a:pt x="234606" y="483660"/>
                    <a:pt x="246580" y="476176"/>
                  </a:cubicBezTo>
                  <a:cubicBezTo>
                    <a:pt x="267115" y="463341"/>
                    <a:pt x="294526" y="469327"/>
                    <a:pt x="318499" y="465902"/>
                  </a:cubicBezTo>
                  <a:cubicBezTo>
                    <a:pt x="328773" y="455628"/>
                    <a:pt x="344726" y="448864"/>
                    <a:pt x="349321" y="435080"/>
                  </a:cubicBezTo>
                  <a:cubicBezTo>
                    <a:pt x="386973" y="322123"/>
                    <a:pt x="317753" y="353072"/>
                    <a:pt x="400692" y="332338"/>
                  </a:cubicBezTo>
                  <a:cubicBezTo>
                    <a:pt x="428812" y="313592"/>
                    <a:pt x="437643" y="313413"/>
                    <a:pt x="452063" y="280967"/>
                  </a:cubicBezTo>
                  <a:cubicBezTo>
                    <a:pt x="488098" y="199886"/>
                    <a:pt x="447986" y="235738"/>
                    <a:pt x="503434" y="198774"/>
                  </a:cubicBezTo>
                  <a:cubicBezTo>
                    <a:pt x="506843" y="188547"/>
                    <a:pt x="523964" y="119161"/>
                    <a:pt x="544530" y="106307"/>
                  </a:cubicBezTo>
                  <a:cubicBezTo>
                    <a:pt x="562898" y="94827"/>
                    <a:pt x="606175" y="85758"/>
                    <a:pt x="606175" y="85758"/>
                  </a:cubicBezTo>
                  <a:cubicBezTo>
                    <a:pt x="609600" y="75484"/>
                    <a:pt x="613822" y="65442"/>
                    <a:pt x="616449" y="54936"/>
                  </a:cubicBezTo>
                  <a:cubicBezTo>
                    <a:pt x="620685" y="37995"/>
                    <a:pt x="615815" y="17201"/>
                    <a:pt x="626724" y="3565"/>
                  </a:cubicBezTo>
                  <a:cubicBezTo>
                    <a:pt x="633142" y="-4458"/>
                    <a:pt x="647272" y="3565"/>
                    <a:pt x="657546" y="3565"/>
                  </a:cubicBez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 flipH="1">
            <a:off x="2306548" y="3210305"/>
            <a:ext cx="50343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5679038" y="2966357"/>
            <a:ext cx="25171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085708" y="1901153"/>
            <a:ext cx="0" cy="5016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036074" y="1917158"/>
            <a:ext cx="0" cy="8963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21456" y="1967312"/>
                <a:ext cx="479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456" y="1967312"/>
                <a:ext cx="479042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472057" y="2131224"/>
                <a:ext cx="538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057" y="2131224"/>
                <a:ext cx="538353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731424" y="2994817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424" y="2994817"/>
                <a:ext cx="48385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881417" y="2764568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417" y="2764568"/>
                <a:ext cx="48385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 bwMode="auto">
          <a:xfrm flipH="1">
            <a:off x="5686745" y="2163261"/>
            <a:ext cx="50343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339938" y="2323303"/>
            <a:ext cx="25171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1427766" y="1908119"/>
            <a:ext cx="0" cy="17363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62835" y="2579902"/>
                <a:ext cx="423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35" y="2579902"/>
                <a:ext cx="42383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524336" y="2138637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36" y="2138637"/>
                <a:ext cx="48917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90179" y="195687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179" y="1956872"/>
                <a:ext cx="489173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Isosceles Triangle 47"/>
          <p:cNvSpPr/>
          <p:nvPr/>
        </p:nvSpPr>
        <p:spPr bwMode="auto">
          <a:xfrm rot="10800000">
            <a:off x="6774128" y="2245034"/>
            <a:ext cx="164386" cy="141712"/>
          </a:xfrm>
          <a:prstGeom prst="triangl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49" name="Isosceles Triangle 48"/>
          <p:cNvSpPr/>
          <p:nvPr/>
        </p:nvSpPr>
        <p:spPr bwMode="auto">
          <a:xfrm rot="10800000" flipV="1">
            <a:off x="6771255" y="2391004"/>
            <a:ext cx="164386" cy="141712"/>
          </a:xfrm>
          <a:prstGeom prst="triangl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669550" y="1908119"/>
            <a:ext cx="5804899" cy="1736332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290409" y="3113551"/>
                <a:ext cx="4733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409" y="3113551"/>
                <a:ext cx="473335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238090" y="2202080"/>
                <a:ext cx="478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090" y="2202080"/>
                <a:ext cx="4786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470398" y="122845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Supercritical flow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767057" y="123110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Subcritical flow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52614" y="145762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Oblique anomaly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EE5B2DE3-E8C2-47E6-9753-2FF63D688D1F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A2E7B647-5F85-43C1-98AF-8C5D5ECC4BB0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9" name="Picture 4" descr="C:\Users\David Honegger\Desktop\GeyerTransectJune12onRadarImageJune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0" y="943414"/>
            <a:ext cx="4329049" cy="3548655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avid Honegger\Desktop\GeyerTransectDensityVelocityJune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84" y="661131"/>
            <a:ext cx="3962895" cy="436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83927" y="20385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Density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3927" y="4122737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Velocity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2168769" y="1849583"/>
            <a:ext cx="1044619" cy="71484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/>
            </a:outerShdw>
          </a:effectLst>
        </p:spPr>
      </p:cxnSp>
      <p:cxnSp>
        <p:nvCxnSpPr>
          <p:cNvPr id="14" name="Straight Connector 13"/>
          <p:cNvCxnSpPr/>
          <p:nvPr/>
        </p:nvCxnSpPr>
        <p:spPr bwMode="auto">
          <a:xfrm>
            <a:off x="2141415" y="2738523"/>
            <a:ext cx="1313458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/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759093" y="3161178"/>
            <a:ext cx="4678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/>
          </a:ln>
          <a:effectLst>
            <a:outerShdw blurRad="50800" dist="50800" dir="5400000" algn="ctr" rotWithShape="0">
              <a:srgbClr val="000000"/>
            </a:outerShdw>
          </a:effec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993040" y="3624134"/>
            <a:ext cx="23394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/>
          </a:ln>
          <a:effectLst>
            <a:outerShdw blurRad="50800" dist="50800" dir="5400000" algn="ctr" rotWithShape="0">
              <a:srgbClr val="000000"/>
            </a:outerShdw>
          </a:effectLst>
        </p:spPr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2406" y="943414"/>
            <a:ext cx="4037896" cy="3418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27425" y="4377003"/>
            <a:ext cx="2107858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Akers and </a:t>
            </a:r>
            <a:r>
              <a:rPr lang="en-US" sz="1200" b="1" dirty="0" err="1" smtClean="0"/>
              <a:t>Bokhove</a:t>
            </a:r>
            <a:r>
              <a:rPr lang="en-US" sz="1200" b="1" dirty="0" smtClean="0"/>
              <a:t> (2008)</a:t>
            </a:r>
          </a:p>
          <a:p>
            <a:pPr algn="ctr"/>
            <a:r>
              <a:rPr lang="en-US" sz="1200" b="1" dirty="0" smtClean="0"/>
              <a:t>(flipped horizontally)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4919785" y="1395848"/>
            <a:ext cx="1943183" cy="30009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/>
            </a:outerShdw>
          </a:effectLst>
        </p:spPr>
      </p:cxnSp>
      <p:cxnSp>
        <p:nvCxnSpPr>
          <p:cNvPr id="20" name="Straight Connector 19"/>
          <p:cNvCxnSpPr/>
          <p:nvPr/>
        </p:nvCxnSpPr>
        <p:spPr bwMode="auto">
          <a:xfrm>
            <a:off x="4867331" y="2284788"/>
            <a:ext cx="2237122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3675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Kinematics/dynamics of stratified flow can cause detectable microwave backscatter intensity modulations (old news)</a:t>
            </a:r>
          </a:p>
          <a:p>
            <a:endParaRPr lang="en-US" dirty="0" smtClean="0"/>
          </a:p>
          <a:p>
            <a:r>
              <a:rPr lang="en-US" dirty="0" smtClean="0"/>
              <a:t>Filtered image time series + high vantage point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 rich signal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Long-term dwell at </a:t>
            </a:r>
            <a:r>
              <a:rPr lang="en-US" smtClean="0">
                <a:sym typeface="Wingdings" panose="05000000000000000000" pitchFamily="2" charset="2"/>
              </a:rPr>
              <a:t>stratified inlets: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Monitoring of complex, 2-D hydraulic structures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Identification of hydraulic structures not previously studied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SOMaR-3 –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1046050" y="897466"/>
            <a:ext cx="7195470" cy="3957508"/>
            <a:chOff x="194733" y="-459579"/>
            <a:chExt cx="9144000" cy="5029200"/>
          </a:xfrm>
        </p:grpSpPr>
        <p:pic>
          <p:nvPicPr>
            <p:cNvPr id="8" name="Picture 2" descr="http://web.engr.oregonstate.edu/~honegger/wp-content/uploads/2013/07/DSC_3426_7_8_tonemapped-1024x25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4733" y="2319339"/>
              <a:ext cx="9144000" cy="2250282"/>
            </a:xfrm>
            <a:prstGeom prst="rect">
              <a:avLst/>
            </a:prstGeom>
            <a:noFill/>
          </p:spPr>
        </p:pic>
        <p:pic>
          <p:nvPicPr>
            <p:cNvPr id="10" name="Picture 4" descr="CapeD Flood Front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4733" y="-459579"/>
              <a:ext cx="4191000" cy="279536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1871133" y="2359821"/>
              <a:ext cx="3581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FF0000"/>
                  </a:solidFill>
                </a:rPr>
                <a:t>“Tide Lines”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309533" y="2893221"/>
              <a:ext cx="1524000" cy="7620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2785533" y="988221"/>
              <a:ext cx="533400" cy="12954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312" y="848090"/>
            <a:ext cx="3271703" cy="21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0892" y="422912"/>
            <a:ext cx="469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from Cape Disappointment (z=60 m)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231467" y="762000"/>
            <a:ext cx="1003300" cy="9906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181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1552-442D-43BC-919B-3B3F6F5462E2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3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18928"/>
                <a:ext cx="8229600" cy="3257550"/>
              </a:xfrm>
            </p:spPr>
            <p:txBody>
              <a:bodyPr/>
              <a:lstStyle/>
              <a:p>
                <a:r>
                  <a:rPr lang="en-US" sz="1800" dirty="0" smtClean="0"/>
                  <a:t>Sharp flow gradients are navigational challenges</a:t>
                </a:r>
              </a:p>
              <a:p>
                <a:pPr marL="228600" lvl="1" indent="0">
                  <a:buNone/>
                </a:pPr>
                <a:r>
                  <a:rPr lang="en-US" sz="1400" dirty="0" smtClean="0">
                    <a:sym typeface="Wingdings" panose="05000000000000000000" pitchFamily="2" charset="2"/>
                  </a:rPr>
                  <a:t> Rapid acceleration, deceleration, or rotation</a:t>
                </a:r>
                <a:endParaRPr lang="en-US" sz="1400" dirty="0" smtClean="0"/>
              </a:p>
              <a:p>
                <a:r>
                  <a:rPr lang="en-US" sz="1800" dirty="0" smtClean="0"/>
                  <a:t>Fronts separate water bodies of differing bulk </a:t>
                </a:r>
                <a14:m>
                  <m:oMath xmlns:m="http://schemas.openxmlformats.org/officeDocument/2006/math" xmlns="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 smtClean="0"/>
                  <a:t>,</a:t>
                </a:r>
                <a14:m>
                  <m:oMath xmlns:m="http://schemas.openxmlformats.org/officeDocument/2006/math" xmlns="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800" dirty="0" smtClean="0"/>
                  <a:t>, etc.</a:t>
                </a:r>
              </a:p>
              <a:p>
                <a:pPr marL="228600" lvl="1" indent="0">
                  <a:buNone/>
                </a:pPr>
                <a:r>
                  <a:rPr lang="en-US" sz="1400" dirty="0" smtClean="0">
                    <a:sym typeface="Wingdings" panose="05000000000000000000" pitchFamily="2" charset="2"/>
                  </a:rPr>
                  <a:t> Affect sound speed &amp; help define limits of nutrient/pollutant dispersion</a:t>
                </a:r>
                <a:endParaRPr lang="en-US" sz="1400" dirty="0" smtClean="0"/>
              </a:p>
              <a:p>
                <a:r>
                  <a:rPr lang="en-US" sz="1800" dirty="0" smtClean="0"/>
                  <a:t>Short time &amp; length scales are challenging to model in large domains</a:t>
                </a:r>
              </a:p>
              <a:p>
                <a:pPr marL="228600" lvl="1" indent="0">
                  <a:buNone/>
                </a:pPr>
                <a:r>
                  <a:rPr lang="en-US" sz="1400" dirty="0" smtClean="0">
                    <a:sym typeface="Wingdings" panose="05000000000000000000" pitchFamily="2" charset="2"/>
                  </a:rPr>
                  <a:t> </a:t>
                </a:r>
                <a:r>
                  <a:rPr lang="en-US" sz="1400" dirty="0" smtClean="0"/>
                  <a:t>e.g. MCR domain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𝑂</m:t>
                    </m:r>
                    <m:sSup>
                      <m:sSupPr>
                        <m:ctrlPr>
                          <a:rPr lang="en-US" sz="1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−100</m:t>
                            </m:r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400" b="0" i="0" dirty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</m:d>
                      </m:e>
                      <m:sup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/>
                  <a:t>; fronts can vary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(1−10 </m:t>
                    </m:r>
                    <m:r>
                      <m:rPr>
                        <m:sty m:val="p"/>
                      </m:rPr>
                      <a:rPr lang="en-US" sz="14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  <a:p>
                <a:endParaRPr lang="en-US" sz="1800" dirty="0" smtClean="0"/>
              </a:p>
              <a:p>
                <a:r>
                  <a:rPr lang="en-US" sz="1800" dirty="0" smtClean="0"/>
                  <a:t>X-band marine radar observations of:</a:t>
                </a:r>
              </a:p>
              <a:p>
                <a:pPr lvl="1"/>
                <a:r>
                  <a:rPr lang="en-US" sz="1400" dirty="0" smtClean="0"/>
                  <a:t>Near-field ebb plume front</a:t>
                </a:r>
              </a:p>
              <a:p>
                <a:pPr lvl="1"/>
                <a:r>
                  <a:rPr lang="en-US" sz="1400" dirty="0" smtClean="0"/>
                  <a:t>Surface intrusion front</a:t>
                </a:r>
              </a:p>
              <a:p>
                <a:pPr lvl="1"/>
                <a:r>
                  <a:rPr lang="en-US" sz="1400" dirty="0" smtClean="0"/>
                  <a:t>Bottom intrusion front*</a:t>
                </a:r>
              </a:p>
              <a:p>
                <a:pPr lvl="1"/>
                <a:r>
                  <a:rPr lang="en-US" sz="1400" dirty="0" smtClean="0"/>
                  <a:t>Oblique internal jump*</a:t>
                </a: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18928"/>
                <a:ext cx="8229600" cy="3257550"/>
              </a:xfrm>
              <a:blipFill rotWithShape="0">
                <a:blip r:embed="rId3"/>
                <a:stretch>
                  <a:fillRect l="-444" t="-935" b="-1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4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eb.cecs.pdx.edu/%7Ejaylab/project/sar_image_web/CRP_WEB_2008_LR/D08127T062450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59" y="884288"/>
            <a:ext cx="6147083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F7F4-F029-4996-BA7F-0EC3898B1EEC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2C37C2-9296-48EF-8210-07547F99A698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Oval 6"/>
          <p:cNvSpPr/>
          <p:nvPr/>
        </p:nvSpPr>
        <p:spPr>
          <a:xfrm>
            <a:off x="5139682" y="1323784"/>
            <a:ext cx="1600200" cy="16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9" name="TextBox 6"/>
          <p:cNvSpPr txBox="1"/>
          <p:nvPr/>
        </p:nvSpPr>
        <p:spPr>
          <a:xfrm>
            <a:off x="4773401" y="4697611"/>
            <a:ext cx="30444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srgbClr val="000000"/>
                </a:solidFill>
              </a:rPr>
              <a:t>Canadian Space Agency via David Jay (PSU)</a:t>
            </a:r>
          </a:p>
        </p:txBody>
      </p:sp>
      <p:sp>
        <p:nvSpPr>
          <p:cNvPr id="10" name="Oval 9"/>
          <p:cNvSpPr/>
          <p:nvPr/>
        </p:nvSpPr>
        <p:spPr>
          <a:xfrm>
            <a:off x="4251257" y="430162"/>
            <a:ext cx="3374975" cy="3374975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55242" y="779704"/>
            <a:ext cx="1041688" cy="1326516"/>
          </a:xfrm>
          <a:prstGeom prst="straightConnector1">
            <a:avLst/>
          </a:prstGeom>
          <a:ln w="50800">
            <a:solidFill>
              <a:srgbClr val="FF0000"/>
            </a:solidFill>
            <a:headEnd type="stealth" w="med" len="lg"/>
            <a:tailEnd type="none" w="med" len="lg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4"/>
          <p:cNvSpPr txBox="1"/>
          <p:nvPr/>
        </p:nvSpPr>
        <p:spPr>
          <a:xfrm>
            <a:off x="5035771" y="60658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12 km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Marine radar: near-field plume front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198133" y="1664606"/>
            <a:ext cx="3745650" cy="2829857"/>
            <a:chOff x="3198133" y="1664606"/>
            <a:chExt cx="3745650" cy="2829857"/>
          </a:xfrm>
        </p:grpSpPr>
        <p:pic>
          <p:nvPicPr>
            <p:cNvPr id="8" name="Picture 7" descr="\\depot.engr.oregonstate.edu\cce_u1\haller\shared\honegger\pubs-presentations\2014-02-27 Poster AGU Ocean Sciences\Plumes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7010" t="9389" r="12943" b="13696"/>
            <a:stretch/>
          </p:blipFill>
          <p:spPr bwMode="auto">
            <a:xfrm>
              <a:off x="4323995" y="1664606"/>
              <a:ext cx="1943101" cy="1600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</p:pic>
        <p:sp>
          <p:nvSpPr>
            <p:cNvPr id="11" name="TextBox 8"/>
            <p:cNvSpPr txBox="1"/>
            <p:nvPr/>
          </p:nvSpPr>
          <p:spPr>
            <a:xfrm>
              <a:off x="4078896" y="3848132"/>
              <a:ext cx="2864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FFFF"/>
                  </a:solidFill>
                </a:rPr>
                <a:t>Plume front propagation</a:t>
              </a:r>
            </a:p>
            <a:p>
              <a:r>
                <a:rPr lang="en-US" b="1" dirty="0">
                  <a:solidFill>
                    <a:srgbClr val="FFFFFF"/>
                  </a:solidFill>
                </a:rPr>
                <a:t>(over ~2.5 </a:t>
              </a:r>
              <a:r>
                <a:rPr lang="en-US" b="1" dirty="0" err="1">
                  <a:solidFill>
                    <a:srgbClr val="FFFFFF"/>
                  </a:solidFill>
                </a:rPr>
                <a:t>hrs</a:t>
              </a:r>
              <a:r>
                <a:rPr lang="en-US" b="1" dirty="0">
                  <a:solidFill>
                    <a:srgbClr val="FFFFFF"/>
                  </a:solidFill>
                </a:rPr>
                <a:t>)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602076" y="2854364"/>
              <a:ext cx="18187" cy="704702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stealth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5"/>
            <p:cNvSpPr txBox="1"/>
            <p:nvPr/>
          </p:nvSpPr>
          <p:spPr>
            <a:xfrm>
              <a:off x="3198133" y="3043971"/>
              <a:ext cx="579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Wave</a:t>
              </a: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&amp;</a:t>
              </a: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Wind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666693" y="3194954"/>
              <a:ext cx="223555" cy="160640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stealth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5391869" y="2860942"/>
              <a:ext cx="18187" cy="704702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stealth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173775" y="2934521"/>
              <a:ext cx="18187" cy="704702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stealth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4825620" y="2996278"/>
              <a:ext cx="18187" cy="704702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stealth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4"/>
          <p:cNvSpPr txBox="1"/>
          <p:nvPr/>
        </p:nvSpPr>
        <p:spPr>
          <a:xfrm>
            <a:off x="6138394" y="1621611"/>
            <a:ext cx="134844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Cape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Disappointment</a:t>
            </a:r>
            <a:endParaRPr lang="en-US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3" name="LoopMovi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1.84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122" y="655381"/>
            <a:ext cx="6813755" cy="3832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4149" y="4774168"/>
            <a:ext cx="48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 data: WHOI, USGS, NOAA, APL-UW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C781552-442D-43BC-919B-3B3F6F5462E2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 – Seattle, </a:t>
            </a:r>
            <a:r>
              <a:rPr lang="en-US" dirty="0" smtClean="0"/>
              <a:t>WA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457500" y="1079903"/>
            <a:ext cx="7716692" cy="3526537"/>
            <a:chOff x="138854" y="520702"/>
            <a:chExt cx="8866291" cy="4051905"/>
          </a:xfrm>
        </p:grpSpPr>
        <p:sp>
          <p:nvSpPr>
            <p:cNvPr id="8" name="Rectangle 7"/>
            <p:cNvSpPr/>
            <p:nvPr/>
          </p:nvSpPr>
          <p:spPr>
            <a:xfrm>
              <a:off x="139083" y="520702"/>
              <a:ext cx="8866062" cy="4051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0389" y="539859"/>
              <a:ext cx="7355384" cy="2925877"/>
              <a:chOff x="38334825" y="11044489"/>
              <a:chExt cx="8490484" cy="2543924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8334825" y="11098155"/>
                <a:ext cx="8297282" cy="2490258"/>
              </a:xfrm>
              <a:custGeom>
                <a:avLst/>
                <a:gdLst>
                  <a:gd name="connsiteX0" fmla="*/ 6544733 w 6544733"/>
                  <a:gd name="connsiteY0" fmla="*/ 1964267 h 1964267"/>
                  <a:gd name="connsiteX1" fmla="*/ 6468533 w 6544733"/>
                  <a:gd name="connsiteY1" fmla="*/ 1727200 h 1964267"/>
                  <a:gd name="connsiteX2" fmla="*/ 6273800 w 6544733"/>
                  <a:gd name="connsiteY2" fmla="*/ 1634067 h 1964267"/>
                  <a:gd name="connsiteX3" fmla="*/ 5435600 w 6544733"/>
                  <a:gd name="connsiteY3" fmla="*/ 1405467 h 1964267"/>
                  <a:gd name="connsiteX4" fmla="*/ 2743200 w 6544733"/>
                  <a:gd name="connsiteY4" fmla="*/ 1049867 h 1964267"/>
                  <a:gd name="connsiteX5" fmla="*/ 474133 w 6544733"/>
                  <a:gd name="connsiteY5" fmla="*/ 584200 h 1964267"/>
                  <a:gd name="connsiteX6" fmla="*/ 0 w 6544733"/>
                  <a:gd name="connsiteY6" fmla="*/ 0 h 196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4733" h="1964267">
                    <a:moveTo>
                      <a:pt x="6544733" y="1964267"/>
                    </a:moveTo>
                    <a:cubicBezTo>
                      <a:pt x="6529210" y="1873250"/>
                      <a:pt x="6513688" y="1782233"/>
                      <a:pt x="6468533" y="1727200"/>
                    </a:cubicBezTo>
                    <a:cubicBezTo>
                      <a:pt x="6423377" y="1672167"/>
                      <a:pt x="6445956" y="1687689"/>
                      <a:pt x="6273800" y="1634067"/>
                    </a:cubicBezTo>
                    <a:cubicBezTo>
                      <a:pt x="6101644" y="1580445"/>
                      <a:pt x="6024033" y="1502834"/>
                      <a:pt x="5435600" y="1405467"/>
                    </a:cubicBezTo>
                    <a:cubicBezTo>
                      <a:pt x="4847167" y="1308100"/>
                      <a:pt x="3570111" y="1186745"/>
                      <a:pt x="2743200" y="1049867"/>
                    </a:cubicBezTo>
                    <a:cubicBezTo>
                      <a:pt x="1916289" y="912989"/>
                      <a:pt x="931333" y="759178"/>
                      <a:pt x="474133" y="584200"/>
                    </a:cubicBezTo>
                    <a:cubicBezTo>
                      <a:pt x="16933" y="409222"/>
                      <a:pt x="8466" y="20461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8420692" y="11065954"/>
                <a:ext cx="8297282" cy="2490258"/>
              </a:xfrm>
              <a:custGeom>
                <a:avLst/>
                <a:gdLst>
                  <a:gd name="connsiteX0" fmla="*/ 6544733 w 6544733"/>
                  <a:gd name="connsiteY0" fmla="*/ 1964267 h 1964267"/>
                  <a:gd name="connsiteX1" fmla="*/ 6468533 w 6544733"/>
                  <a:gd name="connsiteY1" fmla="*/ 1727200 h 1964267"/>
                  <a:gd name="connsiteX2" fmla="*/ 6273800 w 6544733"/>
                  <a:gd name="connsiteY2" fmla="*/ 1634067 h 1964267"/>
                  <a:gd name="connsiteX3" fmla="*/ 5435600 w 6544733"/>
                  <a:gd name="connsiteY3" fmla="*/ 1405467 h 1964267"/>
                  <a:gd name="connsiteX4" fmla="*/ 2743200 w 6544733"/>
                  <a:gd name="connsiteY4" fmla="*/ 1049867 h 1964267"/>
                  <a:gd name="connsiteX5" fmla="*/ 474133 w 6544733"/>
                  <a:gd name="connsiteY5" fmla="*/ 584200 h 1964267"/>
                  <a:gd name="connsiteX6" fmla="*/ 0 w 6544733"/>
                  <a:gd name="connsiteY6" fmla="*/ 0 h 196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4733" h="1964267">
                    <a:moveTo>
                      <a:pt x="6544733" y="1964267"/>
                    </a:moveTo>
                    <a:cubicBezTo>
                      <a:pt x="6529210" y="1873250"/>
                      <a:pt x="6513688" y="1782233"/>
                      <a:pt x="6468533" y="1727200"/>
                    </a:cubicBezTo>
                    <a:cubicBezTo>
                      <a:pt x="6423377" y="1672167"/>
                      <a:pt x="6445956" y="1687689"/>
                      <a:pt x="6273800" y="1634067"/>
                    </a:cubicBezTo>
                    <a:cubicBezTo>
                      <a:pt x="6101644" y="1580445"/>
                      <a:pt x="6024033" y="1502834"/>
                      <a:pt x="5435600" y="1405467"/>
                    </a:cubicBezTo>
                    <a:cubicBezTo>
                      <a:pt x="4847167" y="1308100"/>
                      <a:pt x="3570111" y="1186745"/>
                      <a:pt x="2743200" y="1049867"/>
                    </a:cubicBezTo>
                    <a:cubicBezTo>
                      <a:pt x="1916289" y="912989"/>
                      <a:pt x="931333" y="759178"/>
                      <a:pt x="474133" y="584200"/>
                    </a:cubicBezTo>
                    <a:cubicBezTo>
                      <a:pt x="16933" y="409222"/>
                      <a:pt x="8466" y="20461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8528027" y="11044489"/>
                <a:ext cx="8297282" cy="2490258"/>
              </a:xfrm>
              <a:custGeom>
                <a:avLst/>
                <a:gdLst>
                  <a:gd name="connsiteX0" fmla="*/ 6544733 w 6544733"/>
                  <a:gd name="connsiteY0" fmla="*/ 1964267 h 1964267"/>
                  <a:gd name="connsiteX1" fmla="*/ 6468533 w 6544733"/>
                  <a:gd name="connsiteY1" fmla="*/ 1727200 h 1964267"/>
                  <a:gd name="connsiteX2" fmla="*/ 6273800 w 6544733"/>
                  <a:gd name="connsiteY2" fmla="*/ 1634067 h 1964267"/>
                  <a:gd name="connsiteX3" fmla="*/ 5435600 w 6544733"/>
                  <a:gd name="connsiteY3" fmla="*/ 1405467 h 1964267"/>
                  <a:gd name="connsiteX4" fmla="*/ 2743200 w 6544733"/>
                  <a:gd name="connsiteY4" fmla="*/ 1049867 h 1964267"/>
                  <a:gd name="connsiteX5" fmla="*/ 474133 w 6544733"/>
                  <a:gd name="connsiteY5" fmla="*/ 584200 h 1964267"/>
                  <a:gd name="connsiteX6" fmla="*/ 0 w 6544733"/>
                  <a:gd name="connsiteY6" fmla="*/ 0 h 196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44733" h="1964267">
                    <a:moveTo>
                      <a:pt x="6544733" y="1964267"/>
                    </a:moveTo>
                    <a:cubicBezTo>
                      <a:pt x="6529210" y="1873250"/>
                      <a:pt x="6513688" y="1782233"/>
                      <a:pt x="6468533" y="1727200"/>
                    </a:cubicBezTo>
                    <a:cubicBezTo>
                      <a:pt x="6423377" y="1672167"/>
                      <a:pt x="6445956" y="1687689"/>
                      <a:pt x="6273800" y="1634067"/>
                    </a:cubicBezTo>
                    <a:cubicBezTo>
                      <a:pt x="6101644" y="1580445"/>
                      <a:pt x="6024033" y="1502834"/>
                      <a:pt x="5435600" y="1405467"/>
                    </a:cubicBezTo>
                    <a:cubicBezTo>
                      <a:pt x="4847167" y="1308100"/>
                      <a:pt x="3570111" y="1186745"/>
                      <a:pt x="2743200" y="1049867"/>
                    </a:cubicBezTo>
                    <a:cubicBezTo>
                      <a:pt x="1916289" y="912989"/>
                      <a:pt x="931333" y="759178"/>
                      <a:pt x="474133" y="584200"/>
                    </a:cubicBezTo>
                    <a:cubicBezTo>
                      <a:pt x="16933" y="409222"/>
                      <a:pt x="8466" y="20461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2" name="Isosceles Triangle 11"/>
            <p:cNvSpPr/>
            <p:nvPr/>
          </p:nvSpPr>
          <p:spPr>
            <a:xfrm>
              <a:off x="138854" y="3417537"/>
              <a:ext cx="8866291" cy="1155067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7557187" y="880534"/>
            <a:ext cx="199272" cy="398738"/>
            <a:chOff x="5715000" y="914401"/>
            <a:chExt cx="457200" cy="838200"/>
          </a:xfrm>
        </p:grpSpPr>
        <p:sp>
          <p:nvSpPr>
            <p:cNvPr id="23" name="Isosceles Triangle 22"/>
            <p:cNvSpPr/>
            <p:nvPr/>
          </p:nvSpPr>
          <p:spPr>
            <a:xfrm rot="10800000">
              <a:off x="5715000" y="914401"/>
              <a:ext cx="457200" cy="41633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15000" y="1752601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91200" y="1600201"/>
              <a:ext cx="304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86450" y="1447801"/>
              <a:ext cx="114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 bwMode="auto">
          <a:xfrm flipH="1">
            <a:off x="2610157" y="1461305"/>
            <a:ext cx="5755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1640181" y="1322613"/>
            <a:ext cx="341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1363045" y="1322613"/>
            <a:ext cx="191863" cy="1386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1524265" y="1461305"/>
            <a:ext cx="51173" cy="243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06252" y="1322613"/>
            <a:ext cx="1918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904706" y="1461305"/>
            <a:ext cx="119852" cy="243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606252" y="3474257"/>
            <a:ext cx="1918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1363045" y="3484917"/>
            <a:ext cx="4476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5520083" y="3484917"/>
            <a:ext cx="38372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6667117" y="3659062"/>
            <a:ext cx="257594" cy="41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V="1">
            <a:off x="7074531" y="3417409"/>
            <a:ext cx="19542" cy="210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7704476" y="3484917"/>
            <a:ext cx="268970" cy="375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H="1" flipV="1">
            <a:off x="7507018" y="3217217"/>
            <a:ext cx="112044" cy="200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7529751" y="1989097"/>
            <a:ext cx="2541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>
            <a:off x="6599018" y="1990871"/>
            <a:ext cx="4755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4175732" y="152018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River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11971" y="30759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Ocean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 flipH="1">
            <a:off x="1303867" y="728133"/>
            <a:ext cx="1189566" cy="24976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13306" y="386697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Ebb: Plume front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Flood: Surface intrusion front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altLang="en-US" dirty="0" smtClean="0">
              <a:latin typeface="Verdan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>
          <a:xfrm>
            <a:off x="457200" y="4629151"/>
            <a:ext cx="1828800" cy="136922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9pPr>
          </a:lstStyle>
          <a:p>
            <a:pPr eaLnBrk="1" hangingPunct="1"/>
            <a:fld id="{452A771A-69FC-490B-86ED-597B094DCA40}" type="datetime4">
              <a:rPr lang="en-US" altLang="en-US" sz="900">
                <a:solidFill>
                  <a:srgbClr val="717171"/>
                </a:solidFill>
                <a:latin typeface="Verdana" pitchFamily="34" charset="0"/>
              </a:rPr>
              <a:pPr eaLnBrk="1" hangingPunct="1"/>
              <a:t>July 21, 2015</a:t>
            </a:fld>
            <a:endParaRPr lang="en-US" altLang="en-US" sz="900">
              <a:solidFill>
                <a:srgbClr val="717171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MS PGothic" pitchFamily="34" charset="-128"/>
              </a:defRPr>
            </a:lvl9pPr>
          </a:lstStyle>
          <a:p>
            <a:pPr eaLnBrk="1" hangingPunct="1"/>
            <a:fld id="{FE60DF67-3143-43C9-84D3-7D7EC2B76AC1}" type="slidenum">
              <a:rPr lang="en-US" altLang="en-US" sz="900">
                <a:solidFill>
                  <a:srgbClr val="717171"/>
                </a:solidFill>
                <a:latin typeface="Verdana" pitchFamily="34" charset="0"/>
              </a:rPr>
              <a:pPr eaLnBrk="1" hangingPunct="1"/>
              <a:t>7</a:t>
            </a:fld>
            <a:endParaRPr lang="en-US" altLang="en-US" sz="900">
              <a:solidFill>
                <a:srgbClr val="717171"/>
              </a:solidFill>
              <a:latin typeface="Verdana" pitchFamily="34" charset="0"/>
            </a:endParaRPr>
          </a:p>
        </p:txBody>
      </p:sp>
      <p:pic>
        <p:nvPicPr>
          <p:cNvPr id="7" name="June07ConvergentFron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21.00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763" y="853336"/>
            <a:ext cx="6828474" cy="3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4629151"/>
            <a:ext cx="1828800" cy="136922"/>
          </a:xfrm>
        </p:spPr>
        <p:txBody>
          <a:bodyPr/>
          <a:lstStyle/>
          <a:p>
            <a:fld id="{66014BD6-B999-43CF-89BE-109074AE7466}" type="datetime4">
              <a:rPr lang="en-US" altLang="en-US" smtClean="0"/>
              <a:pPr/>
              <a:t>July 21, 2015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2" y="4493419"/>
            <a:ext cx="365125" cy="136922"/>
          </a:xfrm>
        </p:spPr>
        <p:txBody>
          <a:bodyPr/>
          <a:lstStyle/>
          <a:p>
            <a:fld id="{111B9D7F-77F9-4FCB-A285-F6F37CC35C96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8" descr="\\depot.engr.oregonstate.edu\cce_u1\haller\shared\honegger\pubs-presentations\2014-02-27 Poster AGU Ocean Sciences\figs\Convergent Front Vessel-Radar Overlay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0976" r="28964" b="34900"/>
          <a:stretch/>
        </p:blipFill>
        <p:spPr bwMode="auto">
          <a:xfrm>
            <a:off x="941321" y="1191468"/>
            <a:ext cx="2762315" cy="2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801328" y="3290568"/>
            <a:ext cx="0" cy="901144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V="1">
            <a:off x="1408850" y="3605637"/>
            <a:ext cx="0" cy="1201529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9988" y="3992327"/>
                <a:ext cx="380233" cy="392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2000" b="1" baseline="-25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988" y="3992327"/>
                <a:ext cx="380233" cy="39299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3836" y="2941429"/>
                <a:ext cx="386645" cy="392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en-US" sz="2000" b="1" baseline="-25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36" y="2941429"/>
                <a:ext cx="386645" cy="392992"/>
              </a:xfrm>
              <a:prstGeom prst="rect">
                <a:avLst/>
              </a:prstGeom>
              <a:blipFill rotWithShape="1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2453710" y="3886967"/>
            <a:ext cx="1113398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78316" y="3559319"/>
            <a:ext cx="897902" cy="465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1 km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40308" y="2879188"/>
            <a:ext cx="419278" cy="381702"/>
            <a:chOff x="1240308" y="2879188"/>
            <a:chExt cx="419278" cy="381702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240308" y="2914602"/>
              <a:ext cx="419278" cy="69824"/>
            </a:xfrm>
            <a:prstGeom prst="straightConnector1">
              <a:avLst/>
            </a:prstGeom>
            <a:ln w="25400">
              <a:solidFill>
                <a:srgbClr val="FFFF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322020" y="2879188"/>
              <a:ext cx="293988" cy="381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608776" y="3260893"/>
            <a:ext cx="4466735" cy="1781891"/>
            <a:chOff x="4857456" y="3271307"/>
            <a:chExt cx="3573388" cy="1425513"/>
          </a:xfrm>
        </p:grpSpPr>
        <p:pic>
          <p:nvPicPr>
            <p:cNvPr id="1026" name="Picture 2" descr="C:\Users\David Honegger\Desktop\thesisFiles\thesisLatex-2015-03-02\Figures\saltWedge\topFront\shipTransect07Jun1838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73" b="32659"/>
            <a:stretch/>
          </p:blipFill>
          <p:spPr bwMode="auto">
            <a:xfrm>
              <a:off x="4857456" y="3271307"/>
              <a:ext cx="3573026" cy="117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David Honegger\Desktop\thesisFiles\thesisLatex-2015-03-02\Figures\saltWedge\topFront\shipTransect07Jun1838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43" b="3594"/>
            <a:stretch/>
          </p:blipFill>
          <p:spPr bwMode="auto">
            <a:xfrm>
              <a:off x="4857818" y="4423697"/>
              <a:ext cx="3573026" cy="27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596169" y="667956"/>
            <a:ext cx="4466734" cy="1081448"/>
            <a:chOff x="5009857" y="341982"/>
            <a:chExt cx="3573387" cy="865158"/>
          </a:xfrm>
        </p:grpSpPr>
        <p:pic>
          <p:nvPicPr>
            <p:cNvPr id="22" name="Picture 2" descr="C:\Users\David Honegger\Desktop\thesisFiles\thesisLatex-2015-03-02\Figures\saltWedge\topFront\shipTransect07Jun1838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r="-10" b="81461"/>
            <a:stretch/>
          </p:blipFill>
          <p:spPr bwMode="auto">
            <a:xfrm>
              <a:off x="5009857" y="341982"/>
              <a:ext cx="3573387" cy="645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David Honegger\Desktop\thesisFiles\thesisLatex-2015-03-02\Figures\saltWedge\topFront\shipTransect07Jun1838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43" b="4056"/>
            <a:stretch/>
          </p:blipFill>
          <p:spPr bwMode="auto">
            <a:xfrm>
              <a:off x="5010218" y="957125"/>
              <a:ext cx="3573026" cy="25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96620" y="1637224"/>
            <a:ext cx="4466735" cy="1763159"/>
            <a:chOff x="1284430" y="664964"/>
            <a:chExt cx="3573388" cy="1410527"/>
          </a:xfrm>
        </p:grpSpPr>
        <p:pic>
          <p:nvPicPr>
            <p:cNvPr id="23" name="Picture 2" descr="C:\Users\David Honegger\Desktop\thesisFiles\thesisLatex-2015-03-02\Figures\saltWedge\topFront\shipTransect07Jun1838.pn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49" b="56813"/>
            <a:stretch/>
          </p:blipFill>
          <p:spPr bwMode="auto">
            <a:xfrm>
              <a:off x="1284792" y="664964"/>
              <a:ext cx="3573026" cy="1186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David Honegger\Desktop\thesisFiles\thesisLatex-2015-03-02\Figures\saltWedge\topFront\shipTransect07Jun1838.pn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43" b="3997"/>
            <a:stretch/>
          </p:blipFill>
          <p:spPr bwMode="auto">
            <a:xfrm>
              <a:off x="1284430" y="1822501"/>
              <a:ext cx="3573026" cy="25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769234" y="3079664"/>
                <a:ext cx="2716065" cy="54489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 xmlns="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  <a:ea typeface="Cambria Math"/>
                      </a:rPr>
                      <m:t>=−4.6×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 smtClean="0"/>
                  <a:t> </a:t>
                </a:r>
                <a:endParaRPr lang="en-US" sz="2000" baseline="30000" dirty="0" smtClean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234" y="3079664"/>
                <a:ext cx="2716065" cy="54489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anomaly: Intrusion front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 bwMode="auto">
          <a:xfrm>
            <a:off x="863032" y="2464565"/>
            <a:ext cx="2887038" cy="319731"/>
          </a:xfrm>
          <a:custGeom>
            <a:avLst/>
            <a:gdLst>
              <a:gd name="connsiteX0" fmla="*/ 0 w 2887038"/>
              <a:gd name="connsiteY0" fmla="*/ 319731 h 319731"/>
              <a:gd name="connsiteX1" fmla="*/ 513708 w 2887038"/>
              <a:gd name="connsiteY1" fmla="*/ 196442 h 319731"/>
              <a:gd name="connsiteX2" fmla="*/ 1520575 w 2887038"/>
              <a:gd name="connsiteY2" fmla="*/ 62878 h 319731"/>
              <a:gd name="connsiteX3" fmla="*/ 2321960 w 2887038"/>
              <a:gd name="connsiteY3" fmla="*/ 1233 h 319731"/>
              <a:gd name="connsiteX4" fmla="*/ 2887038 w 2887038"/>
              <a:gd name="connsiteY4" fmla="*/ 114248 h 31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038" h="319731">
                <a:moveTo>
                  <a:pt x="0" y="319731"/>
                </a:moveTo>
                <a:cubicBezTo>
                  <a:pt x="130139" y="279491"/>
                  <a:pt x="260279" y="239251"/>
                  <a:pt x="513708" y="196442"/>
                </a:cubicBezTo>
                <a:cubicBezTo>
                  <a:pt x="767137" y="153633"/>
                  <a:pt x="1219200" y="95413"/>
                  <a:pt x="1520575" y="62878"/>
                </a:cubicBezTo>
                <a:cubicBezTo>
                  <a:pt x="1821950" y="30343"/>
                  <a:pt x="2094216" y="-7329"/>
                  <a:pt x="2321960" y="1233"/>
                </a:cubicBezTo>
                <a:cubicBezTo>
                  <a:pt x="2549704" y="9795"/>
                  <a:pt x="2718371" y="62021"/>
                  <a:pt x="2887038" y="114248"/>
                </a:cubicBezTo>
              </a:path>
            </a:pathLst>
          </a:custGeom>
          <a:noFill/>
          <a:ln w="254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6363047" y="770562"/>
            <a:ext cx="958646" cy="4272222"/>
          </a:xfrm>
          <a:prstGeom prst="roundRect">
            <a:avLst/>
          </a:prstGeom>
          <a:noFill/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70764" y="259963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Salinity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0763" y="420640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Strain rate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4686300" y="3352110"/>
            <a:ext cx="1967888" cy="6702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algn="ctr" rotWithShape="0">
              <a:srgbClr val="000000"/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342067" y="3655730"/>
                <a:ext cx="3570400" cy="5847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James River: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algn="ctr"/>
                <a:r>
                  <a:rPr lang="en-US" sz="1200" b="1" dirty="0" err="1" smtClean="0"/>
                  <a:t>Marmorino</a:t>
                </a:r>
                <a:r>
                  <a:rPr lang="en-US" sz="1200" b="1" dirty="0" smtClean="0"/>
                  <a:t> &amp; Trump (1998)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067" y="3655730"/>
                <a:ext cx="3570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0063" y="4286546"/>
                <a:ext cx="1934312" cy="5847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NLIW: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algn="ctr"/>
                <a:r>
                  <a:rPr lang="en-US" sz="1200" b="1" dirty="0" smtClean="0"/>
                  <a:t>Chang et al. (2008)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063" y="4286546"/>
                <a:ext cx="1934312" cy="58477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4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 animBg="1"/>
      <p:bldP spid="35" grpId="0" animBg="1"/>
      <p:bldP spid="34" grpId="0"/>
      <p:bldP spid="38" grpId="0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1_cce-slide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lank Presentation">
      <a:majorFont>
        <a:latin typeface="Tahoma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  <a:ea typeface="ＭＳ Ｐゴシック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  <a:ea typeface="ＭＳ Ｐゴシック" pitchFamily="-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6976</TotalTime>
  <Words>668</Words>
  <Application>Microsoft Macintosh PowerPoint</Application>
  <PresentationFormat>On-screen Show (16:9)</PresentationFormat>
  <Paragraphs>180</Paragraphs>
  <Slides>25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1_cce-slides</vt:lpstr>
      <vt:lpstr>Intrusion fronts and internal jumps at the MCR, observed via shore-based marine radar</vt:lpstr>
      <vt:lpstr>MCR Wave averaged image time series</vt:lpstr>
      <vt:lpstr>PowerPoint Presentation</vt:lpstr>
      <vt:lpstr>Overview</vt:lpstr>
      <vt:lpstr>Marine radar: near-field plume front</vt:lpstr>
      <vt:lpstr>PowerPoint Presentation</vt:lpstr>
      <vt:lpstr>PowerPoint Presentation</vt:lpstr>
      <vt:lpstr>PowerPoint Presentation</vt:lpstr>
      <vt:lpstr>Positive anomaly: Intrusion front</vt:lpstr>
      <vt:lpstr>Positive anomaly: Intrusion front</vt:lpstr>
      <vt:lpstr>Positive anomaly: Intrusion front</vt:lpstr>
      <vt:lpstr>Negative anomaly</vt:lpstr>
      <vt:lpstr>PowerPoint Presentation</vt:lpstr>
      <vt:lpstr>Negative anomaly: Bottom front</vt:lpstr>
      <vt:lpstr>Negative anomaly: Bottom front</vt:lpstr>
      <vt:lpstr>Non-hydrostatic model NHWAVE</vt:lpstr>
      <vt:lpstr>Oblique, internal hydraulic jumps</vt:lpstr>
      <vt:lpstr>Oblique, internal hydraulic jumps</vt:lpstr>
      <vt:lpstr>PowerPoint Presentation</vt:lpstr>
      <vt:lpstr>Oblique anomaly</vt:lpstr>
      <vt:lpstr>Oblique anomaly</vt:lpstr>
      <vt:lpstr>Oblique anomaly</vt:lpstr>
      <vt:lpstr>Oblique anomaly: internal hydraulic jump</vt:lpstr>
      <vt:lpstr>Oblique anomaly</vt:lpstr>
      <vt:lpstr>Summary</vt:lpstr>
    </vt:vector>
  </TitlesOfParts>
  <Company>OSU College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Estimates  and Front Imaging  via X-band Marine Radar</dc:title>
  <dc:creator>David Honegger</dc:creator>
  <cp:lastModifiedBy>Brian Rasmussen</cp:lastModifiedBy>
  <cp:revision>297</cp:revision>
  <dcterms:created xsi:type="dcterms:W3CDTF">2015-03-04T20:37:02Z</dcterms:created>
  <dcterms:modified xsi:type="dcterms:W3CDTF">2015-07-21T22:48:55Z</dcterms:modified>
</cp:coreProperties>
</file>