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71" r:id="rId1"/>
  </p:sldMasterIdLst>
  <p:notesMasterIdLst>
    <p:notesMasterId r:id="rId31"/>
  </p:notesMasterIdLst>
  <p:handoutMasterIdLst>
    <p:handoutMasterId r:id="rId32"/>
  </p:handoutMasterIdLst>
  <p:sldIdLst>
    <p:sldId id="445" r:id="rId2"/>
    <p:sldId id="330" r:id="rId3"/>
    <p:sldId id="270" r:id="rId4"/>
    <p:sldId id="331" r:id="rId5"/>
    <p:sldId id="334" r:id="rId6"/>
    <p:sldId id="336" r:id="rId7"/>
    <p:sldId id="275" r:id="rId8"/>
    <p:sldId id="345" r:id="rId9"/>
    <p:sldId id="278" r:id="rId10"/>
    <p:sldId id="279" r:id="rId11"/>
    <p:sldId id="283" r:id="rId12"/>
    <p:sldId id="360" r:id="rId13"/>
    <p:sldId id="372" r:id="rId14"/>
    <p:sldId id="361" r:id="rId15"/>
    <p:sldId id="291" r:id="rId16"/>
    <p:sldId id="363" r:id="rId17"/>
    <p:sldId id="449" r:id="rId18"/>
    <p:sldId id="370" r:id="rId19"/>
    <p:sldId id="446" r:id="rId20"/>
    <p:sldId id="447" r:id="rId21"/>
    <p:sldId id="448" r:id="rId22"/>
    <p:sldId id="450" r:id="rId23"/>
    <p:sldId id="393" r:id="rId24"/>
    <p:sldId id="403" r:id="rId25"/>
    <p:sldId id="409" r:id="rId26"/>
    <p:sldId id="412" r:id="rId27"/>
    <p:sldId id="414" r:id="rId28"/>
    <p:sldId id="416" r:id="rId29"/>
    <p:sldId id="417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47">
          <p15:clr>
            <a:srgbClr val="A4A3A4"/>
          </p15:clr>
        </p15:guide>
        <p15:guide id="4" pos="2919">
          <p15:clr>
            <a:srgbClr val="A4A3A4"/>
          </p15:clr>
        </p15:guide>
        <p15:guide id="5" orient="horz" pos="16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373737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3" autoAdjust="0"/>
    <p:restoredTop sz="89831" autoAdjust="0"/>
  </p:normalViewPr>
  <p:slideViewPr>
    <p:cSldViewPr snapToGrid="0" showGuides="1">
      <p:cViewPr varScale="1">
        <p:scale>
          <a:sx n="168" d="100"/>
          <a:sy n="168" d="100"/>
        </p:scale>
        <p:origin x="-112" y="-472"/>
      </p:cViewPr>
      <p:guideLst>
        <p:guide orient="horz" pos="2160"/>
        <p:guide orient="horz" pos="2147"/>
        <p:guide orient="horz" pos="1619"/>
        <p:guide pos="2880"/>
        <p:guide pos="2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9FFFCB0-77E2-4D97-AA6E-045717DE5A64}" type="datetimeFigureOut">
              <a:rPr lang="en-US" altLang="en-US"/>
              <a:pPr/>
              <a:t>7/21/15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830F1A6-9262-4123-AE7E-9DB3022DC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5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C41FBA8-9A94-4C8C-B165-8FB3B70C983D}" type="datetimeFigureOut">
              <a:rPr lang="en-US" altLang="en-US"/>
              <a:pPr/>
              <a:t>7/21/15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37691E7-97C4-4011-BB38-AE35733E2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57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74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79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76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2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5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81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6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9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70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691E7-97C4-4011-BB38-AE35733E253A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88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 b="12698"/>
          <a:stretch/>
        </p:blipFill>
        <p:spPr bwMode="auto">
          <a:xfrm>
            <a:off x="1" y="1143001"/>
            <a:ext cx="9143999" cy="4002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Picture 7" descr="cce-head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41"/>
          <a:stretch/>
        </p:blipFill>
        <p:spPr bwMode="auto">
          <a:xfrm>
            <a:off x="0" y="0"/>
            <a:ext cx="2866953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ogo_ta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914400" cy="10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2584" y="1659814"/>
            <a:ext cx="8018835" cy="1028700"/>
          </a:xfrm>
        </p:spPr>
        <p:txBody>
          <a:bodyPr anchor="ctr" anchorCtr="1"/>
          <a:lstStyle>
            <a:lvl1pPr algn="ctr">
              <a:defRPr sz="4000" b="0" i="0" baseline="0">
                <a:solidFill>
                  <a:srgbClr val="FFFFFF"/>
                </a:solidFill>
                <a:effectLst/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49763"/>
            <a:ext cx="6400800" cy="514350"/>
          </a:xfrm>
        </p:spPr>
        <p:txBody>
          <a:bodyPr/>
          <a:lstStyle>
            <a:lvl1pPr marL="0" indent="0" algn="ctr">
              <a:buFont typeface="Times" pitchFamily="-96" charset="0"/>
              <a:buNone/>
              <a:defRPr kumimoji="0" lang="en-US" sz="1400" b="0" i="0" u="none" strike="noStrike" kern="0" cap="all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/>
                <a:ea typeface="+mn-ea"/>
                <a:cs typeface="Calibri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11253" y="2914625"/>
            <a:ext cx="6932083" cy="140337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 b="0" i="0">
                <a:solidFill>
                  <a:srgbClr val="FFFFFF"/>
                </a:solidFill>
                <a:latin typeface="Verdana"/>
                <a:cs typeface="Cambria"/>
              </a:defRPr>
            </a:lvl1pPr>
            <a:lvl2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latin typeface="LeituraNews-Roman 2"/>
                <a:cs typeface="LeituraNews-Roman 2"/>
              </a:defRPr>
            </a:lvl2pPr>
            <a:lvl3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3pPr>
            <a:lvl4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4pPr>
            <a:lvl5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 sz="1800" b="0" i="0">
                <a:latin typeface="LeituraNews-Roman 2"/>
                <a:cs typeface="LeituraNews-Roman 2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" y="1143001"/>
            <a:ext cx="9143999" cy="4000499"/>
          </a:xfrm>
          <a:prstGeom prst="rect">
            <a:avLst/>
          </a:prstGeom>
          <a:gradFill>
            <a:gsLst>
              <a:gs pos="0">
                <a:srgbClr val="FFFFFF">
                  <a:alpha val="93000"/>
                </a:srgbClr>
              </a:gs>
              <a:gs pos="100000">
                <a:srgbClr val="FFFFFF">
                  <a:lumMod val="100000"/>
                  <a:alpha val="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pic>
        <p:nvPicPr>
          <p:cNvPr id="10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2"/>
          <a:stretch/>
        </p:blipFill>
        <p:spPr bwMode="auto">
          <a:xfrm>
            <a:off x="5080764" y="0"/>
            <a:ext cx="4063235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2866953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18321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48228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3761872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071256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381785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687729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ce-header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r="54065"/>
          <a:stretch/>
        </p:blipFill>
        <p:spPr bwMode="auto">
          <a:xfrm>
            <a:off x="4929509" y="0"/>
            <a:ext cx="316259" cy="16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228600" indent="-228600"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457200" indent="-228600">
              <a:buFont typeface="Arial"/>
              <a:buChar char="•"/>
              <a:defRPr sz="1600">
                <a:solidFill>
                  <a:srgbClr val="000000"/>
                </a:solidFill>
              </a:defRPr>
            </a:lvl2pPr>
            <a:lvl3pPr marL="685800" indent="-228600"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914400" indent="-228600">
              <a:defRPr>
                <a:solidFill>
                  <a:srgbClr val="000000"/>
                </a:solidFill>
              </a:defRPr>
            </a:lvl4pPr>
            <a:lvl5pPr marL="1143000" indent="-228600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4999822"/>
            <a:ext cx="3386030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NOAA Radar Hydrography Course – Phase Methods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4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wid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0" indent="4763">
              <a:buNone/>
              <a:defRPr sz="2000">
                <a:solidFill>
                  <a:srgbClr val="000000"/>
                </a:solidFill>
              </a:defRPr>
            </a:lvl1pPr>
            <a:lvl2pPr marL="0" indent="0">
              <a:spcBef>
                <a:spcPts val="900"/>
              </a:spcBef>
              <a:buNone/>
              <a:defRPr sz="1600">
                <a:solidFill>
                  <a:srgbClr val="000000"/>
                </a:solidFill>
              </a:defRPr>
            </a:lvl2pPr>
            <a:lvl3pPr marL="0" indent="4763">
              <a:buNone/>
              <a:defRPr>
                <a:solidFill>
                  <a:srgbClr val="000000"/>
                </a:solidFill>
              </a:defRPr>
            </a:lvl3pPr>
            <a:lvl4pPr marL="3175" indent="-3175">
              <a:buNone/>
              <a:defRPr>
                <a:solidFill>
                  <a:srgbClr val="000000"/>
                </a:solidFill>
              </a:defRPr>
            </a:lvl4pPr>
            <a:lvl5pPr marL="0" indent="1588" defTabSz="919163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9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4999822"/>
            <a:ext cx="3386030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NOAA Radar Hydrography Course – Phase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8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6FA2809C-3C92-49F9-89F4-B09D8076C3A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199" y="4999822"/>
            <a:ext cx="3620347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NOAA Radar Hydrography Course – Phase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9143999" cy="297180"/>
            <a:chOff x="0" y="0"/>
            <a:chExt cx="9143999" cy="297180"/>
          </a:xfrm>
        </p:grpSpPr>
        <p:pic>
          <p:nvPicPr>
            <p:cNvPr id="7" name="Picture 6" descr="cce-secondary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55"/>
            <a:stretch/>
          </p:blipFill>
          <p:spPr bwMode="auto">
            <a:xfrm>
              <a:off x="0" y="0"/>
              <a:ext cx="4221365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6"/>
            <a:stretch/>
          </p:blipFill>
          <p:spPr bwMode="auto">
            <a:xfrm>
              <a:off x="5142640" y="0"/>
              <a:ext cx="4001359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cce-secondary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2" r="38955"/>
            <a:stretch/>
          </p:blipFill>
          <p:spPr bwMode="auto">
            <a:xfrm>
              <a:off x="3843230" y="0"/>
              <a:ext cx="1355557" cy="2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290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fld id="{DBB10A08-603C-4641-9DF0-B3356DC6A3A9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57202" y="4727169"/>
            <a:ext cx="365125" cy="136922"/>
          </a:xfrm>
        </p:spPr>
        <p:txBody>
          <a:bodyPr/>
          <a:lstStyle>
            <a:lvl1pPr>
              <a:defRPr/>
            </a:lvl1pPr>
          </a:lstStyle>
          <a:p>
            <a:fld id="{D3297E6C-FAD2-4DDB-A135-59823680A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199" y="4999822"/>
            <a:ext cx="3898053" cy="1436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NOAA Radar Hydrography Course – Phase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7429"/>
            <a:ext cx="822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8700"/>
            <a:ext cx="8229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57199" y="4773537"/>
            <a:ext cx="3335867" cy="12826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 i="0">
                <a:solidFill>
                  <a:srgbClr val="717171"/>
                </a:solidFill>
                <a:latin typeface="Verdana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NOAA Radar Hydrography Course – Phase Methods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1828800" cy="136922"/>
          </a:xfrm>
          <a:prstGeom prst="rect">
            <a:avLst/>
          </a:prstGeom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717171"/>
                </a:solidFill>
                <a:latin typeface="Verdana" pitchFamily="34" charset="0"/>
              </a:defRPr>
            </a:lvl1pPr>
          </a:lstStyle>
          <a:p>
            <a:fld id="{D5B7B992-1878-42D5-95D5-27BD0882F1E9}" type="datetime4">
              <a:rPr lang="en-US" altLang="en-US" smtClean="0"/>
              <a:t>July 21, 2015</a:t>
            </a:fld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57202" y="4493419"/>
            <a:ext cx="365125" cy="136922"/>
          </a:xfrm>
          <a:prstGeom prst="rect">
            <a:avLst/>
          </a:prstGeo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717171"/>
                </a:solidFill>
                <a:latin typeface="Verdana" pitchFamily="34" charset="0"/>
              </a:defRPr>
            </a:lvl1pPr>
          </a:lstStyle>
          <a:p>
            <a:fld id="{95FCEFF5-5EDC-4DB6-9652-CFA9706D2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40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2400" kern="1200" dirty="0">
          <a:solidFill>
            <a:srgbClr val="000000"/>
          </a:solidFill>
          <a:latin typeface="Verdana"/>
          <a:ea typeface="MS PGothic" pitchFamily="34" charset="-128"/>
          <a:cs typeface="Cambri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95959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96" charset="0"/>
          <a:ea typeface="ＭＳ Ｐゴシック" pitchFamily="-96" charset="-128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defRPr lang="en-US" sz="2000" kern="1200" dirty="0">
          <a:solidFill>
            <a:srgbClr val="000000"/>
          </a:solidFill>
          <a:latin typeface="Verdana"/>
          <a:ea typeface="MS PGothic" pitchFamily="34" charset="-128"/>
          <a:cs typeface="Calibri"/>
        </a:defRPr>
      </a:lvl1pPr>
      <a:lvl2pPr marL="460375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rgbClr val="000000"/>
          </a:solidFill>
          <a:latin typeface="Verdana"/>
          <a:ea typeface="MS PGothic" pitchFamily="34" charset="-128"/>
          <a:cs typeface="Verdana"/>
        </a:defRPr>
      </a:lvl2pPr>
      <a:lvl3pPr marL="687388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3pPr>
      <a:lvl4pPr marL="922338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4pPr>
      <a:lvl5pPr marL="113665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lang="en-US" sz="1600" kern="1200" dirty="0">
          <a:solidFill>
            <a:srgbClr val="000000"/>
          </a:solidFill>
          <a:latin typeface="Verdana"/>
          <a:ea typeface="Verdana" charset="0"/>
          <a:cs typeface="Verdana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31.png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7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Phase-based depth estimates at open beaches and tidal inlets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David Honegger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Merrick Haller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Rob Holman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Duck, North Carolina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30715" y="1571012"/>
                <a:ext cx="1784463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Bulk</a:t>
                </a:r>
              </a:p>
              <a:p>
                <a:r>
                  <a:rPr lang="en-US" dirty="0" smtClean="0"/>
                  <a:t>RMSE: 	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panose="02040503050406030204" pitchFamily="18" charset="0"/>
                      </a:rPr>
                      <m:t>0.63 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Bias: 	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panose="02040503050406030204" pitchFamily="18" charset="0"/>
                      </a:rPr>
                      <m:t>0.34 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&gt;2.5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RMSE: 	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panose="02040503050406030204" pitchFamily="18" charset="0"/>
                      </a:rPr>
                      <m:t>0.25 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Bias: 	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panose="02040503050406030204" pitchFamily="18" charset="0"/>
                      </a:rPr>
                      <m:t>0.13 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715" y="1571012"/>
                <a:ext cx="1784463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2730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67897" y="1033733"/>
            <a:ext cx="3844413" cy="3652684"/>
            <a:chOff x="2359742" y="1032387"/>
            <a:chExt cx="3844413" cy="3652684"/>
          </a:xfrm>
        </p:grpSpPr>
        <p:sp>
          <p:nvSpPr>
            <p:cNvPr id="10" name="Rectangle 9"/>
            <p:cNvSpPr/>
            <p:nvPr/>
          </p:nvSpPr>
          <p:spPr bwMode="auto">
            <a:xfrm>
              <a:off x="2359742" y="1032387"/>
              <a:ext cx="3844413" cy="36526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400348" y="1076084"/>
              <a:ext cx="3762011" cy="3587646"/>
              <a:chOff x="2420012" y="1066252"/>
              <a:chExt cx="3762011" cy="3587646"/>
            </a:xfrm>
            <a:solidFill>
              <a:srgbClr val="FFFFFF"/>
            </a:solidFill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7504" y="1066252"/>
                <a:ext cx="3334519" cy="3334519"/>
              </a:xfrm>
              <a:prstGeom prst="rect">
                <a:avLst/>
              </a:prstGeom>
              <a:grp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973756" y="4284566"/>
                <a:ext cx="1159292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Surveyed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1999384" y="2537612"/>
                <a:ext cx="121058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Estimated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3937819" y="2394155"/>
                <a:ext cx="0" cy="1578077"/>
              </a:xfrm>
              <a:prstGeom prst="line">
                <a:avLst/>
              </a:prstGeom>
              <a:grpFill/>
              <a:ln w="158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4" name="TextBox 13"/>
          <p:cNvSpPr txBox="1"/>
          <p:nvPr/>
        </p:nvSpPr>
        <p:spPr>
          <a:xfrm>
            <a:off x="6738612" y="4339143"/>
            <a:ext cx="16658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(Optical)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RMSE:	0.44 m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Bias:     	0.28 m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Benson Beach, Washington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603" r="11962" b="8980"/>
          <a:stretch/>
        </p:blipFill>
        <p:spPr>
          <a:xfrm>
            <a:off x="97973" y="1668996"/>
            <a:ext cx="2873829" cy="2519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949" t="15982" r="25406" b="12679"/>
          <a:stretch/>
        </p:blipFill>
        <p:spPr>
          <a:xfrm>
            <a:off x="3216730" y="1668996"/>
            <a:ext cx="2369802" cy="2519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7375" r="1960" b="10301"/>
          <a:stretch/>
        </p:blipFill>
        <p:spPr>
          <a:xfrm>
            <a:off x="5831460" y="1668996"/>
            <a:ext cx="3198124" cy="2519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7822" y="2171700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Washington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893" y="33418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Oregon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>
            <a:stCxn id="23" idx="0"/>
          </p:cNvCxnSpPr>
          <p:nvPr/>
        </p:nvCxnSpPr>
        <p:spPr bwMode="auto">
          <a:xfrm flipV="1">
            <a:off x="1138917" y="1668997"/>
            <a:ext cx="2077813" cy="10333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23" idx="2"/>
          </p:cNvCxnSpPr>
          <p:nvPr/>
        </p:nvCxnSpPr>
        <p:spPr bwMode="auto">
          <a:xfrm>
            <a:off x="1138917" y="2778580"/>
            <a:ext cx="2077813" cy="14094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498521" y="1668998"/>
            <a:ext cx="1332939" cy="56759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498521" y="2906488"/>
            <a:ext cx="1332939" cy="128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1102177" y="2702380"/>
            <a:ext cx="73479" cy="762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551464" y="2236592"/>
            <a:ext cx="947057" cy="669896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3" name="Snip Single Corner Rectangle 2"/>
          <p:cNvSpPr/>
          <p:nvPr/>
        </p:nvSpPr>
        <p:spPr bwMode="auto">
          <a:xfrm flipV="1">
            <a:off x="5853792" y="2498270"/>
            <a:ext cx="1240971" cy="1510393"/>
          </a:xfrm>
          <a:prstGeom prst="snip1Rect">
            <a:avLst>
              <a:gd name="adj" fmla="val 35746"/>
            </a:avLst>
          </a:prstGeom>
          <a:solidFill>
            <a:srgbClr val="FFFFFF">
              <a:alpha val="40000"/>
            </a:srgbClr>
          </a:solidFill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3028" y="1922593"/>
            <a:ext cx="77136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Benson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Estimate</a:t>
            </a:r>
          </a:p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Domain </a:t>
            </a:r>
            <a:endParaRPr lang="en-US" sz="1100" b="1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74112" y="2511223"/>
            <a:ext cx="1310662" cy="1036059"/>
            <a:chOff x="6574112" y="2511223"/>
            <a:chExt cx="1310662" cy="1036059"/>
          </a:xfrm>
        </p:grpSpPr>
        <p:sp>
          <p:nvSpPr>
            <p:cNvPr id="19" name="Pie 18"/>
            <p:cNvSpPr/>
            <p:nvPr/>
          </p:nvSpPr>
          <p:spPr bwMode="auto">
            <a:xfrm>
              <a:off x="6574112" y="2511223"/>
              <a:ext cx="1041301" cy="1036059"/>
            </a:xfrm>
            <a:prstGeom prst="pie">
              <a:avLst>
                <a:gd name="adj1" fmla="val 5386026"/>
                <a:gd name="adj2" fmla="val 16200000"/>
              </a:avLst>
            </a:prstGeom>
            <a:solidFill>
              <a:srgbClr val="FF0000">
                <a:alpha val="21000"/>
              </a:srgbClr>
            </a:solidFill>
            <a:ln w="508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3409" y="2691044"/>
              <a:ext cx="77136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</a:rPr>
                <a:t>Duck</a:t>
              </a:r>
            </a:p>
            <a:p>
              <a:pPr algn="ctr"/>
              <a:r>
                <a:rPr lang="en-US" sz="1100" b="1" dirty="0" smtClean="0">
                  <a:solidFill>
                    <a:srgbClr val="FFFFFF"/>
                  </a:solidFill>
                </a:rPr>
                <a:t>Estimate</a:t>
              </a:r>
            </a:p>
            <a:p>
              <a:pPr algn="ctr"/>
              <a:r>
                <a:rPr lang="en-US" sz="1100" b="1" dirty="0" smtClean="0">
                  <a:solidFill>
                    <a:srgbClr val="FFFFFF"/>
                  </a:solidFill>
                </a:rPr>
                <a:t>Domain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Pie 24"/>
          <p:cNvSpPr/>
          <p:nvPr/>
        </p:nvSpPr>
        <p:spPr bwMode="auto">
          <a:xfrm>
            <a:off x="3405689" y="1778165"/>
            <a:ext cx="1656168" cy="1656168"/>
          </a:xfrm>
          <a:prstGeom prst="pie">
            <a:avLst>
              <a:gd name="adj1" fmla="val 21571362"/>
              <a:gd name="adj2" fmla="val 17083176"/>
            </a:avLst>
          </a:prstGeom>
          <a:solidFill>
            <a:srgbClr val="FF0000">
              <a:alpha val="14000"/>
            </a:srgbClr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19287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0050" y="1356513"/>
            <a:ext cx="8739786" cy="2913262"/>
            <a:chOff x="1143000" y="1600200"/>
            <a:chExt cx="6858000" cy="2286000"/>
          </a:xfrm>
        </p:grpSpPr>
        <p:pic>
          <p:nvPicPr>
            <p:cNvPr id="8" name="Picture 2" descr="\\depot.engr.oregonstate.edu\cce_u1\haller\shared\honegger\radar\2013MURI\cBathyAnalysis\bensonBeach\BensonBeachEstimateSurvey_SideBySid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600200"/>
              <a:ext cx="685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000501" y="1790355"/>
              <a:ext cx="802178" cy="1236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41214" y="1615828"/>
              <a:ext cx="849305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2750" y="1615828"/>
              <a:ext cx="1061882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Survey </a:t>
              </a:r>
              <a:r>
                <a:rPr lang="en-US" sz="750" i="1" dirty="0">
                  <a:solidFill>
                    <a:srgbClr val="000000"/>
                  </a:solidFill>
                </a:rPr>
                <a:t>Ruggiero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6877" y="1615828"/>
              <a:ext cx="1573829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 - Survey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71754" y="4269775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Bulk </a:t>
            </a:r>
          </a:p>
          <a:p>
            <a:r>
              <a:rPr lang="en-US" b="1" dirty="0" smtClean="0"/>
              <a:t>RMSE: 0.43 m</a:t>
            </a:r>
          </a:p>
          <a:p>
            <a:r>
              <a:rPr lang="en-US" b="1" dirty="0" smtClean="0"/>
              <a:t>Bias:    -0.25 m</a:t>
            </a:r>
            <a:endParaRPr lang="en-US" b="1" dirty="0"/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Benson Beach, Washington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0050" y="1356513"/>
            <a:ext cx="8739786" cy="2913262"/>
            <a:chOff x="1143000" y="1600200"/>
            <a:chExt cx="6858000" cy="2286000"/>
          </a:xfrm>
        </p:grpSpPr>
        <p:pic>
          <p:nvPicPr>
            <p:cNvPr id="8" name="Picture 2" descr="\\depot.engr.oregonstate.edu\cce_u1\haller\shared\honegger\radar\2013MURI\cBathyAnalysis\bensonBeach\BensonBeachEstimateSurvey_SideBySid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600200"/>
              <a:ext cx="685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000501" y="1790355"/>
              <a:ext cx="802178" cy="1236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41214" y="1624197"/>
              <a:ext cx="849305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2750" y="1615828"/>
              <a:ext cx="1061882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Survey </a:t>
              </a:r>
              <a:r>
                <a:rPr lang="en-US" sz="750" i="1" dirty="0">
                  <a:solidFill>
                    <a:srgbClr val="000000"/>
                  </a:solidFill>
                </a:rPr>
                <a:t>Ruggiero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6877" y="1615828"/>
              <a:ext cx="1573829" cy="2898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 - Survey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71754" y="4269775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Bulk </a:t>
            </a:r>
          </a:p>
          <a:p>
            <a:r>
              <a:rPr lang="en-US" b="1" dirty="0" smtClean="0"/>
              <a:t>RMSE: 0.43 m</a:t>
            </a:r>
          </a:p>
          <a:p>
            <a:r>
              <a:rPr lang="en-US" b="1" dirty="0" smtClean="0"/>
              <a:t>Bias:    -0.25 m</a:t>
            </a:r>
            <a:endParaRPr lang="en-US" b="1" dirty="0"/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Benson Beach, Washington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582010" y="3695007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46073" y="933639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07 August, 2013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510340" y="3670553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03583" y="1968157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510339" y="1922388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665138" y="2282945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376353" y="2259691"/>
            <a:ext cx="243147" cy="291534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7" name="Picture 2" descr="\\depot.engr.oregonstate.edu\cce_u1\haller\shared\honegger\radar\2013MURI\cBathyAnalysis\bensonBeach\BensonBeachTransectLine_B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10" y="1417583"/>
            <a:ext cx="5863911" cy="293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6765" y="1352271"/>
            <a:ext cx="2955471" cy="2873373"/>
            <a:chOff x="1143000" y="865414"/>
            <a:chExt cx="2351314" cy="2286000"/>
          </a:xfrm>
        </p:grpSpPr>
        <p:pic>
          <p:nvPicPr>
            <p:cNvPr id="9" name="Picture 2" descr="\\depot.engr.oregonstate.edu\cce_u1\haller\shared\honegger\radar\2013MURI\cBathyAnalysis\bensonBeach\BensonBeachEstimateSurvey_SideBySid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714"/>
            <a:stretch/>
          </p:blipFill>
          <p:spPr bwMode="auto">
            <a:xfrm>
              <a:off x="1143000" y="865414"/>
              <a:ext cx="2351314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813745" y="897575"/>
              <a:ext cx="861095" cy="29383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Benson Beach, Washington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61307" y="2016578"/>
            <a:ext cx="18206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641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eb.engr.oregonstate.edu/~honegger/wp-content/uploads/2013/07/img_1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1"/>
          <a:stretch/>
        </p:blipFill>
        <p:spPr bwMode="auto">
          <a:xfrm>
            <a:off x="3913316" y="1500671"/>
            <a:ext cx="5097851" cy="26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River Inlet, North Carolina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62919" y="4274987"/>
            <a:ext cx="193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FF"/>
                </a:solidFill>
              </a:rPr>
              <a:t>Gordon Farquharson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667" t="11553" r="33118" b="38624"/>
          <a:stretch/>
        </p:blipFill>
        <p:spPr>
          <a:xfrm>
            <a:off x="216310" y="1220394"/>
            <a:ext cx="3406877" cy="3153891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12" idx="0"/>
          </p:cNvCxnSpPr>
          <p:nvPr/>
        </p:nvCxnSpPr>
        <p:spPr bwMode="auto">
          <a:xfrm flipV="1">
            <a:off x="2018905" y="1500670"/>
            <a:ext cx="1894411" cy="200911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018904" y="3577204"/>
            <a:ext cx="1894412" cy="52446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982165" y="3509783"/>
            <a:ext cx="73479" cy="762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28897" y="2474339"/>
            <a:ext cx="992579" cy="369332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443816" y="2584392"/>
            <a:ext cx="308920" cy="26055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 flipV="1">
            <a:off x="5309419" y="2271110"/>
            <a:ext cx="1106129" cy="3491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 rot="749425">
            <a:off x="5468747" y="237282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2943" y="3793892"/>
            <a:ext cx="238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Gordon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Farquharson</a:t>
            </a:r>
            <a:endParaRPr lang="en-US" sz="1400" b="1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200" y="4999822"/>
            <a:ext cx="3386030" cy="143677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18391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479" y="822577"/>
            <a:ext cx="9190957" cy="4131041"/>
            <a:chOff x="1257300" y="1200150"/>
            <a:chExt cx="6611817" cy="2971800"/>
          </a:xfrm>
        </p:grpSpPr>
        <p:pic>
          <p:nvPicPr>
            <p:cNvPr id="8" name="Picture 2" descr="\\depot.engr.oregonstate.edu\cce_u1\haller\shared\honegger\radar\2012MURI\cBathyAnalysis\v2\CompareSlackEstimateToLoessGriddedSurve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5" t="14662" r="34004" b="11599"/>
            <a:stretch/>
          </p:blipFill>
          <p:spPr bwMode="auto">
            <a:xfrm>
              <a:off x="4428526" y="1200150"/>
              <a:ext cx="3440591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\\depot.engr.oregonstate.edu\cce_u1\haller\shared\honegger\radar\2012MURI\cBathyAnalysis\v2\CompareSlackEstimateToLoessGriddedSurve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1" t="14644" r="63128" b="11618"/>
            <a:stretch/>
          </p:blipFill>
          <p:spPr bwMode="auto">
            <a:xfrm>
              <a:off x="1257300" y="1200150"/>
              <a:ext cx="3440591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014238" y="1229449"/>
              <a:ext cx="1657350" cy="26569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Estimate</a:t>
              </a:r>
              <a:r>
                <a:rPr lang="en-US" sz="1200" dirty="0" smtClean="0">
                  <a:solidFill>
                    <a:srgbClr val="000000"/>
                  </a:solidFill>
                </a:rPr>
                <a:t> at slack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4950" y="1229449"/>
              <a:ext cx="1314450" cy="26569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Survey </a:t>
              </a:r>
              <a:r>
                <a:rPr lang="en-US" sz="675" i="1" dirty="0">
                  <a:solidFill>
                    <a:srgbClr val="000000"/>
                  </a:solidFill>
                </a:rPr>
                <a:t>LARC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dirty="0" smtClean="0"/>
              <a:t>New River Inlet, North Carolina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66679" y="4542503"/>
            <a:ext cx="31983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RMSE: 0.35 m; Bias: 0.03 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07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 River Mouth, OR/WA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603" r="11962" b="8980"/>
          <a:stretch/>
        </p:blipFill>
        <p:spPr>
          <a:xfrm>
            <a:off x="1881476" y="1187581"/>
            <a:ext cx="2873829" cy="2519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949" t="15982" r="25406" b="12679"/>
          <a:stretch/>
        </p:blipFill>
        <p:spPr>
          <a:xfrm>
            <a:off x="5000233" y="1187581"/>
            <a:ext cx="2369802" cy="2519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1325" y="1690285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Washington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5396" y="286045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Oregon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>
            <a:stCxn id="15" idx="0"/>
          </p:cNvCxnSpPr>
          <p:nvPr/>
        </p:nvCxnSpPr>
        <p:spPr bwMode="auto">
          <a:xfrm flipV="1">
            <a:off x="2922420" y="1187582"/>
            <a:ext cx="2077813" cy="10333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15" idx="2"/>
          </p:cNvCxnSpPr>
          <p:nvPr/>
        </p:nvCxnSpPr>
        <p:spPr bwMode="auto">
          <a:xfrm>
            <a:off x="2922420" y="2297165"/>
            <a:ext cx="2077813" cy="14094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2885680" y="2220965"/>
            <a:ext cx="73479" cy="762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7" name="Pie 16"/>
          <p:cNvSpPr/>
          <p:nvPr/>
        </p:nvSpPr>
        <p:spPr bwMode="auto">
          <a:xfrm>
            <a:off x="5189192" y="1296750"/>
            <a:ext cx="1656168" cy="1656168"/>
          </a:xfrm>
          <a:prstGeom prst="pie">
            <a:avLst>
              <a:gd name="adj1" fmla="val 21571362"/>
              <a:gd name="adj2" fmla="val 17083176"/>
            </a:avLst>
          </a:prstGeom>
          <a:solidFill>
            <a:srgbClr val="FF0000">
              <a:alpha val="14000"/>
            </a:srgbClr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1325" y="4021529"/>
            <a:ext cx="354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Currents + shear + fronts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9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dirty="0"/>
              <a:t>Columbia River Mouth, Oregon/Washington</a:t>
            </a:r>
          </a:p>
        </p:txBody>
      </p:sp>
      <p:pic>
        <p:nvPicPr>
          <p:cNvPr id="8" name="Picture 2" descr="\\depot.engr.oregonstate.edu\cce_u1\haller\shared\honegger\radar\2013MURI\cBathyAnalysis\fullMap\MCR_FullMap_CompareKalmanEstimateVsDE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r="34392" b="7529"/>
          <a:stretch/>
        </p:blipFill>
        <p:spPr bwMode="auto">
          <a:xfrm>
            <a:off x="27920" y="906110"/>
            <a:ext cx="9025317" cy="3657600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9" name="TextBox 8"/>
          <p:cNvSpPr txBox="1"/>
          <p:nvPr/>
        </p:nvSpPr>
        <p:spPr>
          <a:xfrm>
            <a:off x="1195672" y="964380"/>
            <a:ext cx="2209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Estimate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7251" y="964380"/>
            <a:ext cx="1752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DEM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549" y="496135"/>
            <a:ext cx="751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Inversion effects of a neglected Doppler term (linear dispersion)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037" y="329383"/>
            <a:ext cx="8006060" cy="4670438"/>
            <a:chOff x="1316297" y="932098"/>
            <a:chExt cx="6511406" cy="37985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297" y="932098"/>
              <a:ext cx="6511406" cy="3798513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 bwMode="auto">
            <a:xfrm>
              <a:off x="4372997" y="1858245"/>
              <a:ext cx="220888" cy="220887"/>
            </a:xfrm>
            <a:prstGeom prst="star5">
              <a:avLst/>
            </a:prstGeom>
            <a:solidFill>
              <a:srgbClr val="FF0000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24986" y="4844318"/>
            <a:ext cx="271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00"/>
                </a:solidFill>
              </a:rPr>
              <a:t>Mooring data: </a:t>
            </a:r>
            <a:r>
              <a:rPr lang="en-US" sz="12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(USGS)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23899"/>
                <a:ext cx="8229600" cy="3859593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u="sng" dirty="0" smtClean="0"/>
                  <a:t>Depth estimation via “</a:t>
                </a:r>
                <a:r>
                  <a:rPr lang="en-US" u="sng" dirty="0" err="1" smtClean="0"/>
                  <a:t>cBathy</a:t>
                </a:r>
                <a:r>
                  <a:rPr lang="en-US" u="sng" dirty="0" smtClean="0"/>
                  <a:t>”</a:t>
                </a:r>
              </a:p>
              <a:p>
                <a:pPr marL="0" indent="0" algn="ctr">
                  <a:buNone/>
                </a:pPr>
                <a:r>
                  <a:rPr lang="en-US" sz="1200" dirty="0" smtClean="0"/>
                  <a:t>Holman et al. (2013)</a:t>
                </a:r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r>
                  <a:rPr lang="en-US" dirty="0" smtClean="0"/>
                  <a:t>Design environment: </a:t>
                </a:r>
              </a:p>
              <a:p>
                <a:pPr lvl="1"/>
                <a:r>
                  <a:rPr lang="en-US" dirty="0" smtClean="0"/>
                  <a:t>High spatial depth variability</a:t>
                </a:r>
              </a:p>
              <a:p>
                <a:pPr lvl="1"/>
                <a:r>
                  <a:rPr lang="en-US" dirty="0" smtClean="0"/>
                  <a:t>Negligible current field</a:t>
                </a:r>
              </a:p>
              <a:p>
                <a:r>
                  <a:rPr lang="en-US" dirty="0" smtClean="0"/>
                  <a:t>Phase-based scheme for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pairs</a:t>
                </a:r>
              </a:p>
              <a:p>
                <a:r>
                  <a:rPr lang="en-US" dirty="0" smtClean="0"/>
                  <a:t>Reports uncertainty from fits</a:t>
                </a:r>
              </a:p>
              <a:p>
                <a:r>
                  <a:rPr lang="en-US" dirty="0" smtClean="0"/>
                  <a:t>Updates via </a:t>
                </a:r>
                <a:r>
                  <a:rPr lang="en-US" dirty="0" err="1" smtClean="0"/>
                  <a:t>Kalman</a:t>
                </a:r>
                <a:r>
                  <a:rPr lang="en-US" dirty="0" smtClean="0"/>
                  <a:t> filter</a:t>
                </a:r>
              </a:p>
              <a:p>
                <a:r>
                  <a:rPr lang="en-US" dirty="0" smtClean="0"/>
                  <a:t>Does not support currents*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23899"/>
                <a:ext cx="8229600" cy="3859593"/>
              </a:xfrm>
              <a:blipFill rotWithShape="0">
                <a:blip r:embed="rId2"/>
                <a:stretch>
                  <a:fillRect l="-667" t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SOMaR-3: Seattle, 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:r>
                  <a:rPr lang="en-US" u="sng" dirty="0" smtClean="0"/>
                  <a:t>Currents &amp; the Doppler Term</a:t>
                </a:r>
                <a:endParaRPr lang="en-US" dirty="0" smtClean="0"/>
              </a:p>
              <a:p>
                <a:pPr indent="0"/>
                <a:r>
                  <a:rPr lang="en-US" i="1" dirty="0" smtClean="0"/>
                  <a:t>Options:</a:t>
                </a:r>
                <a:endParaRPr lang="en-US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Neglect and tidally average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Solve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simultaneously (à la 3D-FFT)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Identify slack times and invert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separately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indent="0"/>
                <a:r>
                  <a:rPr lang="en-US" i="1" dirty="0" smtClean="0"/>
                  <a:t>Locations: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New River Inlet, NC: 		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 xmlns="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=1−8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b="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Columbia River Mouth, OR/WA: 	</a:t>
                </a:r>
                <a14:m>
                  <m:oMath xmlns:m="http://schemas.openxmlformats.org/officeDocument/2006/math" xmlns="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 xmlns="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=5−45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41" t="-1124" b="-5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29302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58" y="725137"/>
            <a:ext cx="5334011" cy="4002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9527" y="4827555"/>
            <a:ext cx="3462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00"/>
                </a:solidFill>
              </a:rPr>
              <a:t>Mooring data: Elgar &amp; </a:t>
            </a:r>
            <a:r>
              <a:rPr lang="en-US" sz="1200" b="1" dirty="0" err="1" smtClean="0">
                <a:solidFill>
                  <a:srgbClr val="000000"/>
                </a:solidFill>
              </a:rPr>
              <a:t>Raubenheimer</a:t>
            </a:r>
            <a:r>
              <a:rPr lang="en-US" sz="1200" b="1" dirty="0" smtClean="0">
                <a:solidFill>
                  <a:srgbClr val="000000"/>
                </a:solidFill>
              </a:rPr>
              <a:t> (WHOI)</a:t>
            </a:r>
            <a:endParaRPr lang="en-US" sz="1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46435" y="2511139"/>
                <a:ext cx="3840923" cy="736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𝑘h</m:t>
                          </m:r>
                        </m:den>
                      </m:f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tanh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𝑈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tanh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𝑘h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−1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5" y="2511139"/>
                <a:ext cx="3840923" cy="7368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86227" y="1379282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Relative error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lang="en-US" b="1" dirty="0" smtClean="0">
                <a:solidFill>
                  <a:srgbClr val="000000"/>
                </a:solidFill>
              </a:rPr>
              <a:t>ncurred by neglecting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the Doppler term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547569" y="1819071"/>
            <a:ext cx="118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Following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547569" y="3453491"/>
            <a:ext cx="118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Counter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6921" y="1665182"/>
            <a:ext cx="118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Deep water limit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9260" y="3698309"/>
            <a:ext cx="134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Wave blocking limit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04234" y="1141184"/>
                <a:ext cx="778868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234" y="1141184"/>
                <a:ext cx="77886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44" t="-114754" r="-60938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82385" y="436158"/>
            <a:ext cx="291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Tidal averaging: </a:t>
            </a:r>
          </a:p>
          <a:p>
            <a:pPr algn="ctr"/>
            <a:r>
              <a:rPr lang="en-US" dirty="0" smtClean="0"/>
              <a:t>How bad is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4"/>
                </a:solidFill>
              </a:rPr>
              <a:t>SOMaR-3</a:t>
            </a:r>
            <a:r>
              <a:rPr lang="en-US" dirty="0"/>
              <a:t>: Seattle, WA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4986" y="4844318"/>
            <a:ext cx="271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00"/>
                </a:solidFill>
              </a:rPr>
              <a:t>Mooring data: </a:t>
            </a:r>
            <a:r>
              <a:rPr lang="en-US" sz="12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(USGS)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34" y="899905"/>
            <a:ext cx="5277104" cy="39593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05364" y="3662434"/>
            <a:ext cx="1528860" cy="36933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Linear region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4714568" y="3092245"/>
            <a:ext cx="92325" cy="57018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46435" y="2511139"/>
                <a:ext cx="3840923" cy="736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𝑘h</m:t>
                          </m:r>
                        </m:den>
                      </m:f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tanh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𝑈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tanh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𝑘h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−1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35" y="2511139"/>
                <a:ext cx="3840923" cy="7368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82385" y="436158"/>
            <a:ext cx="291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Tidal averaging: </a:t>
            </a:r>
          </a:p>
          <a:p>
            <a:pPr algn="ctr"/>
            <a:r>
              <a:rPr lang="en-US" dirty="0" smtClean="0"/>
              <a:t>How bad is it?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227" y="1379282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Relative error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lang="en-US" b="1" dirty="0" smtClean="0">
                <a:solidFill>
                  <a:srgbClr val="000000"/>
                </a:solidFill>
              </a:rPr>
              <a:t>ncurred by neglecting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the Doppler term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373011" y="1910504"/>
            <a:ext cx="118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Following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373011" y="3544924"/>
            <a:ext cx="118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Counter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2363" y="1756615"/>
            <a:ext cx="118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Deep water limit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4702" y="3789742"/>
            <a:ext cx="134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Wave blocking limit</a:t>
            </a:r>
            <a:endParaRPr 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129676" y="1232617"/>
                <a:ext cx="778868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676" y="1232617"/>
                <a:ext cx="77886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44" t="-114754" r="-60938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1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16987" y="949070"/>
                <a:ext cx="4263292" cy="3710233"/>
              </a:xfrm>
            </p:spPr>
            <p:txBody>
              <a:bodyPr/>
              <a:lstStyle/>
              <a:p>
                <a:pPr indent="0" algn="ctr"/>
                <a:r>
                  <a:rPr lang="en-US" sz="1600" dirty="0" smtClean="0"/>
                  <a:t>Simultaneous Inversion of</a:t>
                </a:r>
              </a:p>
              <a:p>
                <a:pPr indent="0"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16987" y="949070"/>
                <a:ext cx="4263292" cy="3710233"/>
              </a:xfrm>
              <a:blipFill rotWithShape="0">
                <a:blip r:embed="rId3"/>
                <a:stretch>
                  <a:fillRect t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22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16" name="Picture 2" descr="\\depot.engr.oregonstate.edu\cce_u1\haller\shared\honegger\radar\dopplerCurrents\MooringEstimateTimeSeriesCompareVsMoorin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85" y="676331"/>
            <a:ext cx="5395958" cy="44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78989" y="712321"/>
            <a:ext cx="271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00"/>
                </a:solidFill>
              </a:rPr>
              <a:t>Mooring data: </a:t>
            </a:r>
            <a:r>
              <a:rPr lang="en-US" sz="12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(USGS)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0702" y="1909750"/>
            <a:ext cx="164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Depth </a:t>
            </a:r>
            <a:r>
              <a:rPr lang="en-US" sz="1400" b="1" dirty="0" err="1" smtClean="0">
                <a:solidFill>
                  <a:srgbClr val="FF0000"/>
                </a:solidFill>
              </a:rPr>
              <a:t>avg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Upper 1/3</a:t>
            </a:r>
            <a:endParaRPr lang="en-US" sz="1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84324" y="989320"/>
                <a:ext cx="1076559" cy="39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324" y="989320"/>
                <a:ext cx="1076559" cy="394532"/>
              </a:xfrm>
              <a:prstGeom prst="rect">
                <a:avLst/>
              </a:prstGeom>
              <a:blipFill rotWithShape="0">
                <a:blip r:embed="rId6"/>
                <a:stretch>
                  <a:fillRect t="-4615" r="-7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6308" y="2353407"/>
                <a:ext cx="1076559" cy="42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308" y="2353407"/>
                <a:ext cx="1076559" cy="422360"/>
              </a:xfrm>
              <a:prstGeom prst="rect">
                <a:avLst/>
              </a:prstGeom>
              <a:blipFill rotWithShape="0">
                <a:blip r:embed="rId7"/>
                <a:stretch>
                  <a:fillRect t="-4348" r="-7386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443489" y="3671590"/>
                <a:ext cx="1076559" cy="384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89" y="3671590"/>
                <a:ext cx="1076559" cy="384144"/>
              </a:xfrm>
              <a:prstGeom prst="rect">
                <a:avLst/>
              </a:prstGeom>
              <a:blipFill rotWithShape="0">
                <a:blip r:embed="rId8"/>
                <a:stretch>
                  <a:fillRect r="-9040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47334" y="4329622"/>
                <a:ext cx="1106329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pressure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334" y="4329622"/>
                <a:ext cx="1106329" cy="394019"/>
              </a:xfrm>
              <a:prstGeom prst="rect">
                <a:avLst/>
              </a:prstGeom>
              <a:blipFill rotWithShape="0">
                <a:blip r:embed="rId9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\\depot.engr.oregonstate.edu\cce_u1\haller\shared\honegger\radar\dopplerCurrents\dispersionSurfaceFitMooringData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7" y="1435581"/>
            <a:ext cx="3283646" cy="32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23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0964" y="4864498"/>
            <a:ext cx="2501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000000"/>
                </a:solidFill>
              </a:rPr>
              <a:t>Mooring data: </a:t>
            </a:r>
            <a:r>
              <a:rPr lang="en-US" sz="11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(USGS)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6" r="51837" b="50636"/>
          <a:stretch/>
        </p:blipFill>
        <p:spPr>
          <a:xfrm>
            <a:off x="313646" y="1297010"/>
            <a:ext cx="2844473" cy="1648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48069" r="7427" b="3553"/>
          <a:stretch/>
        </p:blipFill>
        <p:spPr>
          <a:xfrm>
            <a:off x="3123872" y="737555"/>
            <a:ext cx="6196136" cy="4170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4" t="4391" r="8578" b="51219"/>
          <a:stretch/>
        </p:blipFill>
        <p:spPr>
          <a:xfrm>
            <a:off x="382571" y="2850432"/>
            <a:ext cx="2697480" cy="1664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522763" y="711497"/>
                <a:ext cx="4263292" cy="3710233"/>
              </a:xfrm>
            </p:spPr>
            <p:txBody>
              <a:bodyPr/>
              <a:lstStyle/>
              <a:p>
                <a:pPr indent="0" algn="ctr"/>
                <a:r>
                  <a:rPr lang="en-US" sz="1600" dirty="0"/>
                  <a:t>Simultaneous Inversion of</a:t>
                </a:r>
              </a:p>
              <a:p>
                <a:pPr indent="0"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522763" y="711497"/>
                <a:ext cx="4263292" cy="3710233"/>
              </a:xfrm>
              <a:blipFill rotWithShape="0">
                <a:blip r:embed="rId5"/>
                <a:stretch>
                  <a:fillRect t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3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3119" y="465340"/>
            <a:ext cx="4263292" cy="3710233"/>
          </a:xfrm>
        </p:spPr>
        <p:txBody>
          <a:bodyPr/>
          <a:lstStyle/>
          <a:p>
            <a:pPr indent="0" algn="ctr"/>
            <a:r>
              <a:rPr lang="en-US" sz="1600" dirty="0" smtClean="0"/>
              <a:t>Utilize outside information: </a:t>
            </a:r>
          </a:p>
          <a:p>
            <a:pPr indent="0" algn="ctr"/>
            <a:r>
              <a:rPr lang="en-US" sz="1600" dirty="0" smtClean="0"/>
              <a:t>Inversion separation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24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60964" y="4864498"/>
            <a:ext cx="2501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000000"/>
                </a:solidFill>
              </a:rPr>
              <a:t>Mooring data: </a:t>
            </a:r>
            <a:r>
              <a:rPr lang="en-US" sz="11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(USGS)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573" y="1367271"/>
            <a:ext cx="5681231" cy="2376457"/>
            <a:chOff x="1234097" y="845534"/>
            <a:chExt cx="6744094" cy="2821052"/>
          </a:xfrm>
        </p:grpSpPr>
        <p:pic>
          <p:nvPicPr>
            <p:cNvPr id="12" name="Picture 2" descr="\\depot.engr.oregonstate.edu\cce_u1\haller\shared\honegger\radar\2013MURI\cBathyAnalysis\usgsMooring\DepthEstimateWithMooringDepthAtSlac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r="8328"/>
            <a:stretch/>
          </p:blipFill>
          <p:spPr bwMode="auto">
            <a:xfrm>
              <a:off x="1234097" y="845534"/>
              <a:ext cx="6744094" cy="2821052"/>
            </a:xfrm>
            <a:prstGeom prst="rect">
              <a:avLst/>
            </a:prstGeom>
            <a:noFill/>
            <a:ln w="635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956843" y="1185240"/>
              <a:ext cx="2555973" cy="365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Estimates best at slack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3264168" y="1523794"/>
              <a:ext cx="121620" cy="57819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4280124" y="1523794"/>
              <a:ext cx="121620" cy="57819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932804" y="465340"/>
            <a:ext cx="3208602" cy="2406448"/>
            <a:chOff x="1583594" y="2357091"/>
            <a:chExt cx="2888384" cy="2166286"/>
          </a:xfrm>
        </p:grpSpPr>
        <p:pic>
          <p:nvPicPr>
            <p:cNvPr id="17" name="Picture 4" descr="\\depot.engr.oregonstate.edu\cce_u1\haller\shared\honegger\radar\2013MURI\cBathyAnalysis\usgsMooring\cBathyArrayOnRadarSnapshot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594" y="2357091"/>
              <a:ext cx="2888384" cy="216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946301" y="3064450"/>
              <a:ext cx="286064" cy="677886"/>
            </a:xfrm>
            <a:prstGeom prst="rect">
              <a:avLst/>
            </a:prstGeom>
            <a:noFill/>
            <a:ln w="38100" cmpd="sng">
              <a:solidFill>
                <a:srgbClr val="FFF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44954" y="4008626"/>
            <a:ext cx="4583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Identify slack (mooring, simulation, etc.)</a:t>
            </a:r>
          </a:p>
          <a:p>
            <a:pPr marL="342900" indent="-342900">
              <a:buAutoNum type="arabicParenR"/>
            </a:pPr>
            <a:r>
              <a:rPr lang="en-US" dirty="0" smtClean="0"/>
              <a:t>Estimate depth only during slack</a:t>
            </a:r>
          </a:p>
          <a:p>
            <a:pPr marL="342900" indent="-342900">
              <a:buAutoNum type="arabicParenR"/>
            </a:pPr>
            <a:r>
              <a:rPr lang="en-US" dirty="0" smtClean="0"/>
              <a:t>Lock depth and estimate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11" name="Picture 2" descr="\\depot.engr.oregonstate.edu\cce_u1\haller\shared\honegger\radar\2013MURI\cBathyAnalysis\usgsMooring\CompareSlackMeanAndSwathPlusSurvey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1"/>
          <a:stretch/>
        </p:blipFill>
        <p:spPr bwMode="auto">
          <a:xfrm>
            <a:off x="-545030" y="914686"/>
            <a:ext cx="6027246" cy="418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108987" y="1460463"/>
            <a:ext cx="2558303" cy="2576267"/>
            <a:chOff x="5791200" y="1959496"/>
            <a:chExt cx="2832847" cy="2852738"/>
          </a:xfrm>
        </p:grpSpPr>
        <p:pic>
          <p:nvPicPr>
            <p:cNvPr id="15" name="Picture 2" descr="X:\honegger\radar\2013MURI\cBathyAnalysis\usgsMooring\scatterSurveyVsEstimate_MeanFullXTid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9" r="15647"/>
            <a:stretch/>
          </p:blipFill>
          <p:spPr bwMode="auto">
            <a:xfrm>
              <a:off x="5791200" y="1959496"/>
              <a:ext cx="2832847" cy="285273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324600" y="1974608"/>
              <a:ext cx="2054771" cy="140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463563" y="1666218"/>
                <a:ext cx="15199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RMSE: </a:t>
                </a:r>
                <a14:m>
                  <m:oMath xmlns:m="http://schemas.openxmlformats.org/officeDocument/2006/math" xmlns="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0.56 </m:t>
                    </m:r>
                    <m:r>
                      <m:rPr>
                        <m:sty m:val="p"/>
                      </m:rPr>
                      <a:rPr lang="en-US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r>
                  <a:rPr lang="en-US" sz="1600" dirty="0" smtClean="0">
                    <a:solidFill>
                      <a:schemeClr val="tx1"/>
                    </a:solidFill>
                  </a:rPr>
                  <a:t>Bias: </a:t>
                </a:r>
                <a14:m>
                  <m:oMath xmlns:m="http://schemas.openxmlformats.org/officeDocument/2006/math" xmlns="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0.14 </m:t>
                    </m:r>
                    <m:r>
                      <m:rPr>
                        <m:sty m:val="p"/>
                      </m:rPr>
                      <a:rPr lang="en-US" sz="16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3" y="1666218"/>
                <a:ext cx="1519968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2000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026175" y="4864498"/>
            <a:ext cx="31357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000000"/>
                </a:solidFill>
              </a:rPr>
              <a:t>Mooring &amp; survey data: </a:t>
            </a:r>
            <a:r>
              <a:rPr lang="en-US" sz="11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(USGS)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3119" y="465340"/>
            <a:ext cx="4263292" cy="37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4763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2000" kern="1200">
                <a:solidFill>
                  <a:srgbClr val="000000"/>
                </a:solidFill>
                <a:latin typeface="Verdana"/>
                <a:ea typeface="MS PGothic" pitchFamily="34" charset="-128"/>
                <a:cs typeface="Calibri"/>
              </a:defRPr>
            </a:lvl1pPr>
            <a:lvl2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MS PGothic" pitchFamily="34" charset="-128"/>
                <a:cs typeface="Verdana"/>
              </a:defRPr>
            </a:lvl2pPr>
            <a:lvl3pPr marL="0" indent="4763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3pPr>
            <a:lvl4pPr marL="3175" indent="-3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4pPr>
            <a:lvl5pPr marL="0" indent="1588" algn="l" defTabSz="91916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0" algn="ctr" defTabSz="914400"/>
            <a:r>
              <a:rPr lang="en-US" sz="1600" dirty="0" smtClean="0"/>
              <a:t>Utilize outside information: </a:t>
            </a:r>
          </a:p>
          <a:p>
            <a:pPr indent="0" algn="ctr" defTabSz="914400"/>
            <a:r>
              <a:rPr lang="en-US" sz="1600" dirty="0" smtClean="0"/>
              <a:t>Inversion separation</a:t>
            </a:r>
          </a:p>
        </p:txBody>
      </p:sp>
    </p:spTree>
    <p:extLst>
      <p:ext uri="{BB962C8B-B14F-4D97-AF65-F5344CB8AC3E}">
        <p14:creationId xmlns:p14="http://schemas.microsoft.com/office/powerpoint/2010/main" val="19931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26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715" y="49613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Handling the Doppler term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175" y="4864498"/>
            <a:ext cx="31357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000000"/>
                </a:solidFill>
              </a:rPr>
              <a:t>Mooring &amp; survey data: </a:t>
            </a:r>
            <a:r>
              <a:rPr lang="en-US" sz="11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(USGS)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09850" y="1342802"/>
                <a:ext cx="277146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𝑔𝑘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50" y="1342802"/>
                <a:ext cx="2771463" cy="5203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X:\honegger\radar\2013MURI\cBathyAnalysis\usgsMooring\timeSeries_UkVsUkMooring_zoo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7862"/>
          <a:stretch/>
        </p:blipFill>
        <p:spPr bwMode="auto">
          <a:xfrm>
            <a:off x="157171" y="1979122"/>
            <a:ext cx="5142050" cy="231781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depot.engr.oregonstate.edu\cce_u1\haller\shared\honegger\radar\2013MURI\cBathyAnalysis\usgsMooring\scatterUkVsUkMoorin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4000" r="12837"/>
          <a:stretch/>
        </p:blipFill>
        <p:spPr bwMode="auto">
          <a:xfrm>
            <a:off x="6307796" y="2089189"/>
            <a:ext cx="2141515" cy="210170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524419" y="2157611"/>
                <a:ext cx="14350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</a:rPr>
                  <a:t>RMSE: </a:t>
                </a:r>
                <a14:m>
                  <m:oMath xmlns:m="http://schemas.openxmlformats.org/officeDocument/2006/math" xmlns="">
                    <m:r>
                      <a:rPr lang="en-US" sz="1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1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r>
                  <a:rPr lang="en-US" sz="1400" dirty="0" smtClean="0">
                    <a:solidFill>
                      <a:schemeClr val="tx1"/>
                    </a:solidFill>
                  </a:rPr>
                  <a:t>Bias: </a:t>
                </a:r>
                <a14:m>
                  <m:oMath xmlns:m="http://schemas.openxmlformats.org/officeDocument/2006/math" xmlns="">
                    <m:r>
                      <a:rPr lang="en-US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419" y="2157611"/>
                <a:ext cx="1435008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1271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3119" y="465340"/>
            <a:ext cx="4263292" cy="37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4763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2000" kern="1200">
                <a:solidFill>
                  <a:srgbClr val="000000"/>
                </a:solidFill>
                <a:latin typeface="Verdana"/>
                <a:ea typeface="MS PGothic" pitchFamily="34" charset="-128"/>
                <a:cs typeface="Calibri"/>
              </a:defRPr>
            </a:lvl1pPr>
            <a:lvl2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MS PGothic" pitchFamily="34" charset="-128"/>
                <a:cs typeface="Verdana"/>
              </a:defRPr>
            </a:lvl2pPr>
            <a:lvl3pPr marL="0" indent="4763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3pPr>
            <a:lvl4pPr marL="3175" indent="-3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4pPr>
            <a:lvl5pPr marL="0" indent="1588" algn="l" defTabSz="919163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1600" kern="1200">
                <a:solidFill>
                  <a:srgbClr val="000000"/>
                </a:solidFill>
                <a:latin typeface="Verdana"/>
                <a:ea typeface="Verdana" charset="0"/>
                <a:cs typeface="Verdana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0" algn="ctr" defTabSz="914400"/>
            <a:r>
              <a:rPr lang="en-US" sz="1600" dirty="0" smtClean="0"/>
              <a:t>Utilize outside information: </a:t>
            </a:r>
          </a:p>
          <a:p>
            <a:pPr indent="0" algn="ctr" defTabSz="914400"/>
            <a:r>
              <a:rPr lang="en-US" sz="1600" dirty="0" smtClean="0"/>
              <a:t>Inversion separation</a:t>
            </a:r>
          </a:p>
        </p:txBody>
      </p:sp>
    </p:spTree>
    <p:extLst>
      <p:ext uri="{BB962C8B-B14F-4D97-AF65-F5344CB8AC3E}">
        <p14:creationId xmlns:p14="http://schemas.microsoft.com/office/powerpoint/2010/main" val="34021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7354" y="1015745"/>
            <a:ext cx="4263292" cy="3710233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sz="1600" dirty="0" smtClean="0"/>
              <a:t>Utilize outside information: Inversion separation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>
                <a:solidFill>
                  <a:schemeClr val="accent4"/>
                </a:solidFill>
              </a:rPr>
              <a:t>July 21, 2015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>
                <a:solidFill>
                  <a:schemeClr val="accent4"/>
                </a:solidFill>
              </a:rPr>
              <a:pPr/>
              <a:t>27</a:t>
            </a:fld>
            <a:endParaRPr lang="en-US" altLang="en-US">
              <a:solidFill>
                <a:schemeClr val="accent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715" y="496135"/>
            <a:ext cx="31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Handling the Doppler term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175" y="4864498"/>
            <a:ext cx="31357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000000"/>
                </a:solidFill>
              </a:rPr>
              <a:t>Mooring &amp; survey data: </a:t>
            </a:r>
            <a:r>
              <a:rPr lang="en-US" sz="1100" b="1" dirty="0" err="1" smtClean="0">
                <a:solidFill>
                  <a:srgbClr val="000000"/>
                </a:solidFill>
              </a:rPr>
              <a:t>Gelfenbaum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(USGS)</a:t>
            </a:r>
          </a:p>
        </p:txBody>
      </p:sp>
      <p:pic>
        <p:nvPicPr>
          <p:cNvPr id="14" name="Picture 2" descr="\\depot.engr.oregonstate.edu\cce_u1\haller\shared\honegger\radar\2013MURI\cBathyAnalysis\usgsMooring\CompareSlackMeanAndSwathPlusSurvey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1"/>
          <a:stretch/>
        </p:blipFill>
        <p:spPr bwMode="auto">
          <a:xfrm>
            <a:off x="4020445" y="1817816"/>
            <a:ext cx="4291556" cy="29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depot.engr.oregonstate.edu\cce_u1\haller\shared\honegger\radar\2013MURI\cBathyAnalysis\usgsMooring\image_UkDuringMaxEbb_white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r="20560"/>
          <a:stretch/>
        </p:blipFill>
        <p:spPr bwMode="auto">
          <a:xfrm>
            <a:off x="1371600" y="1684840"/>
            <a:ext cx="2365254" cy="30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65559" y="1409610"/>
            <a:ext cx="4738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Flow maximum is collocated with channel</a:t>
            </a:r>
            <a:endParaRPr lang="en-US" sz="160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693651" y="1806956"/>
            <a:ext cx="1369348" cy="122002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5612697" y="1764715"/>
            <a:ext cx="1272599" cy="130730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537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err="1" smtClean="0"/>
                  <a:t>cBathy</a:t>
                </a:r>
                <a:r>
                  <a:rPr lang="en-US" dirty="0" smtClean="0"/>
                  <a:t>-derived depth estimates via marine radar:</a:t>
                </a:r>
              </a:p>
              <a:p>
                <a:pPr indent="0"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dirty="0">
                          <a:latin typeface="Cambria Math" panose="02040503050406030204" pitchFamily="18" charset="0"/>
                        </a:rPr>
                        <m:t>𝐑𝐌𝐒𝐄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dirty="0">
                          <a:latin typeface="Cambria Math" panose="02040503050406030204" pitchFamily="18" charset="0"/>
                        </a:rPr>
                        <m:t>𝐜𝐦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b="1" i="0" dirty="0">
                          <a:latin typeface="Cambria Math" panose="02040503050406030204" pitchFamily="18" charset="0"/>
                        </a:rPr>
                        <m:t>𝐁𝐢𝐚𝐬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Tidal averaging is crude, but can be effective at shallow relative depths (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𝑘h</m:t>
                    </m:r>
                  </m:oMath>
                </a14:m>
                <a:r>
                  <a:rPr lang="en-US" dirty="0" smtClean="0"/>
                  <a:t> small)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Simultaneous inversion is attractive but challenging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Knowledge of slack times at tidal inlets is powerful information for separating depth and current retrievals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11990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cBathy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2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001" y="469942"/>
                <a:ext cx="5086264" cy="438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Compute normalized temporal Fourier Transform,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Compute the cross-spectral matrix, for a number of  f-bands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Compute the first complex EOF, expressed as phase and amplitude maps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Model the first EOF of C as a plane wave</a:t>
                </a:r>
                <a:endParaRPr lang="en-US" sz="1400" dirty="0">
                  <a:solidFill>
                    <a:srgbClr val="000000"/>
                  </a:solidFill>
                </a:endParaRP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Compute weighted cost function, where weighting </a:t>
                </a:r>
                <a14:m>
                  <m:oMath xmlns:m="http://schemas.openxmlformats.org/officeDocument/2006/math" xmlns="">
                    <m:r>
                      <a:rPr lang="en-US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is product of EOF magnitude and spatial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Hanning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filter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Use nonlinear least-squares to find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(or </a:t>
                </a:r>
                <a14:m>
                  <m:oMath xmlns:m="http://schemas.openxmlformats.org/officeDocument/2006/math" xmlns="">
                    <m:r>
                      <a:rPr lang="en-US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) that minimize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001" y="469942"/>
                <a:ext cx="5086264" cy="4385816"/>
              </a:xfrm>
              <a:prstGeom prst="rect">
                <a:avLst/>
              </a:prstGeom>
              <a:blipFill rotWithShape="0">
                <a:blip r:embed="rId3"/>
                <a:stretch>
                  <a:fillRect l="-240" t="-278" r="-959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373737"/>
                    </a:solidFill>
                  </a:rPr>
                  <a:t>Stage 1:</a:t>
                </a:r>
              </a:p>
              <a:p>
                <a:pPr algn="ctr"/>
                <a14:m>
                  <m:oMath xmlns:m="http://schemas.openxmlformats.org/officeDocument/2006/math" xmlns="">
                    <m:r>
                      <a:rPr lang="en-US" b="1" i="1" smtClean="0">
                        <a:solidFill>
                          <a:srgbClr val="373737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1" i="1" smtClean="0">
                        <a:solidFill>
                          <a:srgbClr val="373737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rgbClr val="37373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 smtClean="0">
                    <a:solidFill>
                      <a:srgbClr val="373737"/>
                    </a:solidFill>
                  </a:rPr>
                  <a:t> estimates</a:t>
                </a:r>
              </a:p>
              <a:p>
                <a:pPr algn="ctr"/>
                <a:endParaRPr lang="en-US" b="1" dirty="0">
                  <a:solidFill>
                    <a:srgbClr val="373737"/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2: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</a:t>
                </a:r>
              </a:p>
              <a:p>
                <a:pPr algn="ctr"/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3: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blipFill rotWithShape="0">
                <a:blip r:embed="rId4"/>
                <a:stretch>
                  <a:fillRect t="-1299" r="-287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16813" y="3955771"/>
                <a:ext cx="2272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813" y="3955771"/>
                <a:ext cx="227208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36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16813" y="738947"/>
                <a:ext cx="24086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FT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)/|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FT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813" y="738947"/>
                <a:ext cx="240861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16813" y="2913869"/>
                <a:ext cx="4194452" cy="417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𝑥𝑘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𝑦𝑘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813" y="2913869"/>
                <a:ext cx="4194452" cy="4176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25360" y="1549265"/>
                <a:ext cx="24086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60" y="1549265"/>
                <a:ext cx="240861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25360" y="2335971"/>
                <a:ext cx="24086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EOF</m:t>
                          </m:r>
                        </m:e>
                        <m:sub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60" y="2335971"/>
                <a:ext cx="2408611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32097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cBathy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3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1:</a:t>
                </a:r>
              </a:p>
              <a:p>
                <a:pPr algn="ctr"/>
                <a14:m>
                  <m:oMath xmlns:m="http://schemas.openxmlformats.org/officeDocument/2006/math" xmlns=""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estimates</a:t>
                </a:r>
              </a:p>
              <a:p>
                <a:pPr algn="ctr"/>
                <a:endParaRPr lang="en-US" b="1" dirty="0">
                  <a:solidFill>
                    <a:srgbClr val="373737"/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Stage 2: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estimate</a:t>
                </a:r>
              </a:p>
              <a:p>
                <a:pPr algn="ctr"/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3: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</a:t>
                </a:r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blipFill rotWithShape="0">
                <a:blip r:embed="rId2"/>
                <a:stretch>
                  <a:fillRect t="-1299" r="-287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25001" y="1005794"/>
                <a:ext cx="5086264" cy="2970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Establish new weighting function* as product of wavenumber fit skill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, the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eigenmode’s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proportional variance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, and the spatial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Hanning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filter </a:t>
                </a:r>
                <a14:m>
                  <m:oMath xmlns:m="http://schemas.openxmlformats.org/officeDocument/2006/math" xmlns="">
                    <m:r>
                      <m:rPr>
                        <m:sty m:val="p"/>
                      </m:rP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en-US" sz="1400" dirty="0" smtClean="0">
                  <a:solidFill>
                    <a:srgbClr val="000000"/>
                  </a:solidFill>
                </a:endParaRP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Perform nonlinear fit to the dispersion relation using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via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Levenberg-Marquart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(e.g.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nlinfit.m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in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Matlab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Report uncertainty metrics</a:t>
                </a:r>
              </a:p>
              <a:p>
                <a:pPr marL="742950" indent="-742950">
                  <a:spcAft>
                    <a:spcPts val="3000"/>
                  </a:spcAft>
                  <a:buFontTx/>
                  <a:buAutoNum type="arabicPeriod"/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Adjust to common vertical datum (e.g. NAVD 88) using local measurements or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XTide</a:t>
                </a:r>
                <a:endParaRPr lang="en-US" sz="14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001" y="1005794"/>
                <a:ext cx="5086264" cy="2970044"/>
              </a:xfrm>
              <a:prstGeom prst="rect">
                <a:avLst/>
              </a:prstGeom>
              <a:blipFill rotWithShape="0">
                <a:blip r:embed="rId3"/>
                <a:stretch>
                  <a:fillRect l="-240" t="-411" b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802064" y="1687754"/>
                <a:ext cx="240861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064" y="1687754"/>
                <a:ext cx="240861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43230" y="4261157"/>
                <a:ext cx="49357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*Note that prior to (1), low skill and low proportional variance </a:t>
                </a:r>
                <a:r>
                  <a:rPr lang="en-US" sz="1400" dirty="0" err="1" smtClean="0"/>
                  <a:t>eigenmodes</a:t>
                </a:r>
                <a:r>
                  <a:rPr lang="en-US" sz="1400" dirty="0" smtClean="0"/>
                  <a:t> are removed via threshold (typically enforce </a:t>
                </a:r>
                <a14:m>
                  <m:oMath xmlns:m="http://schemas.openxmlformats.org/officeDocument/2006/math" xmlns="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&gt;0.5 &amp; 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&gt;15</m:t>
                    </m:r>
                  </m:oMath>
                </a14:m>
                <a:r>
                  <a:rPr lang="en-US" sz="1400" dirty="0" smtClean="0"/>
                  <a:t>).</a:t>
                </a:r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230" y="4261157"/>
                <a:ext cx="4935794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370" t="-1653" r="-864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341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cBathy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4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1:</a:t>
                </a:r>
              </a:p>
              <a:p>
                <a:pPr algn="ctr"/>
                <a14:m>
                  <m:oMath xmlns:m="http://schemas.openxmlformats.org/officeDocument/2006/math" xmlns=""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estimates</a:t>
                </a:r>
              </a:p>
              <a:p>
                <a:pPr algn="ctr"/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Stage 2: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estimate</a:t>
                </a:r>
              </a:p>
              <a:p>
                <a:pPr algn="ctr"/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Stage 3:</a:t>
                </a:r>
              </a:p>
              <a:p>
                <a:pPr algn="ctr"/>
                <a14:m>
                  <m:oMath xmlns:m="http://schemas.openxmlformats.org/officeDocument/2006/math" xmlns="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 estimate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25" y="1568684"/>
                <a:ext cx="1696297" cy="2347759"/>
              </a:xfrm>
              <a:prstGeom prst="rect">
                <a:avLst/>
              </a:prstGeom>
              <a:blipFill rotWithShape="0">
                <a:blip r:embed="rId2"/>
                <a:stretch>
                  <a:fillRect t="-1299" r="-287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3637541" y="2134208"/>
            <a:ext cx="5506459" cy="2951563"/>
            <a:chOff x="3554362" y="987948"/>
            <a:chExt cx="5506459" cy="2951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982307" y="987948"/>
                  <a:ext cx="4704493" cy="580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2307" y="987948"/>
                  <a:ext cx="4704493" cy="5807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554362" y="2131337"/>
                  <a:ext cx="1697901" cy="658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 xmlns=""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th</m:t>
                          </m:r>
                        </m:sup>
                      </m:sSup>
                    </m:oMath>
                  </a14:m>
                  <a:r>
                    <a:rPr lang="en-US" dirty="0" smtClean="0">
                      <a:solidFill>
                        <a:srgbClr val="FF0000"/>
                      </a:solidFill>
                    </a:rPr>
                    <a:t> updated</a:t>
                  </a:r>
                </a:p>
                <a:p>
                  <a:pPr algn="ctr"/>
                  <a:r>
                    <a:rPr lang="en-US" dirty="0" smtClean="0">
                      <a:solidFill>
                        <a:srgbClr val="FF0000"/>
                      </a:solidFill>
                    </a:rPr>
                    <a:t>depth estimate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4362" y="2131337"/>
                  <a:ext cx="1697901" cy="65864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37" t="-2778" r="-2878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 bwMode="auto">
            <a:xfrm flipV="1">
              <a:off x="4286865" y="1568685"/>
              <a:ext cx="0" cy="437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605481" y="3016181"/>
                  <a:ext cx="545534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Kalman gain </a:t>
                  </a:r>
                  <a14:m>
                    <m:oMath xmlns:m="http://schemas.openxmlformats.org/officeDocument/2006/math" xmlns="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[0,1]</m:t>
                      </m:r>
                    </m:oMath>
                  </a14:m>
                  <a:r>
                    <a:rPr lang="en-US" dirty="0" smtClean="0">
                      <a:solidFill>
                        <a:srgbClr val="FF0000"/>
                      </a:solidFill>
                    </a:rPr>
                    <a:t>: </a:t>
                  </a:r>
                  <a14:m>
                    <m:oMath xmlns:m="http://schemas.openxmlformats.org/officeDocument/2006/math" xmlns="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If large, weighted toward new estimate</a:t>
                  </a:r>
                </a:p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If small, weighted toward running average estimate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5481" y="3016181"/>
                  <a:ext cx="5455340" cy="9233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894" t="-3974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/>
            <p:nvPr/>
          </p:nvCxnSpPr>
          <p:spPr bwMode="auto">
            <a:xfrm flipV="1">
              <a:off x="5840361" y="1660710"/>
              <a:ext cx="437536" cy="12594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4767725" y="965844"/>
            <a:ext cx="3130851" cy="1052516"/>
            <a:chOff x="5197072" y="4021236"/>
            <a:chExt cx="3130851" cy="10525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197072" y="4021236"/>
                  <a:ext cx="2705741" cy="534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 xmlns="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400" dirty="0" smtClean="0"/>
                    <a:t> current depth estimate</a:t>
                  </a:r>
                </a:p>
                <a:p>
                  <a14:m>
                    <m:oMath xmlns:m="http://schemas.openxmlformats.org/officeDocument/2006/math" xmlns="">
                      <m:acc>
                        <m:accPr>
                          <m:chr m:val="̂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a14:m>
                  <a:r>
                    <a:rPr lang="en-US" sz="1400" dirty="0" smtClean="0"/>
                    <a:t> = current uncertainty estimate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072" y="4021236"/>
                  <a:ext cx="2705741" cy="53476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36" b="-11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202833" y="4544233"/>
                  <a:ext cx="3064813" cy="5279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 xmlns="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400" dirty="0" smtClean="0"/>
                    <a:t> moving </a:t>
                  </a:r>
                  <a:r>
                    <a:rPr lang="en-US" sz="1400" dirty="0" err="1" smtClean="0"/>
                    <a:t>avg</a:t>
                  </a:r>
                  <a:r>
                    <a:rPr lang="en-US" sz="1400" dirty="0" smtClean="0"/>
                    <a:t> depth estimate</a:t>
                  </a:r>
                </a:p>
                <a:p>
                  <a14:m>
                    <m:oMath xmlns:m="http://schemas.openxmlformats.org/officeDocument/2006/math" xmlns="">
                      <m:acc>
                        <m:accPr>
                          <m:chr m:val="̅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a14:m>
                  <a:r>
                    <a:rPr lang="en-US" sz="1400" dirty="0" smtClean="0"/>
                    <a:t> = moving </a:t>
                  </a:r>
                  <a:r>
                    <a:rPr lang="en-US" sz="1400" dirty="0" err="1" smtClean="0"/>
                    <a:t>avg</a:t>
                  </a:r>
                  <a:r>
                    <a:rPr lang="en-US" sz="1400" dirty="0" smtClean="0"/>
                    <a:t> uncertainty estimate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2833" y="4544233"/>
                  <a:ext cx="3064813" cy="5279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149" b="-114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 bwMode="auto">
            <a:xfrm>
              <a:off x="5202834" y="4035510"/>
              <a:ext cx="3125089" cy="10382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599617" y="52878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</p:spTree>
    <p:extLst>
      <p:ext uri="{BB962C8B-B14F-4D97-AF65-F5344CB8AC3E}">
        <p14:creationId xmlns:p14="http://schemas.microsoft.com/office/powerpoint/2010/main" val="34627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A5D1-9AA2-4555-9B6A-600D3C4391E5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05536" y="1313681"/>
            <a:ext cx="516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cBathy</a:t>
            </a:r>
            <a:r>
              <a:rPr lang="en-US" sz="2400" b="1" dirty="0" smtClean="0"/>
              <a:t> extension to marine radar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866" y="2951229"/>
            <a:ext cx="3534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Beaches:</a:t>
            </a:r>
          </a:p>
          <a:p>
            <a:r>
              <a:rPr lang="en-US" dirty="0" smtClean="0"/>
              <a:t>Duck, North Carolina*</a:t>
            </a:r>
          </a:p>
          <a:p>
            <a:r>
              <a:rPr lang="en-US" dirty="0" smtClean="0"/>
              <a:t>Benson Beach, Washington*</a:t>
            </a:r>
          </a:p>
          <a:p>
            <a:r>
              <a:rPr lang="en-US" dirty="0" err="1" smtClean="0"/>
              <a:t>Zandmotor</a:t>
            </a:r>
            <a:r>
              <a:rPr lang="en-US" dirty="0" smtClean="0"/>
              <a:t>, The Netherlands**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3633" y="2951229"/>
            <a:ext cx="4621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Inlets:</a:t>
            </a:r>
          </a:p>
          <a:p>
            <a:r>
              <a:rPr lang="en-US" dirty="0" smtClean="0"/>
              <a:t>New River Inlet, North Carolina*</a:t>
            </a:r>
          </a:p>
          <a:p>
            <a:r>
              <a:rPr lang="en-US" dirty="0" err="1" smtClean="0"/>
              <a:t>Ameland</a:t>
            </a:r>
            <a:r>
              <a:rPr lang="en-US" dirty="0" smtClean="0"/>
              <a:t> Inlet, The Netherlands**</a:t>
            </a:r>
          </a:p>
          <a:p>
            <a:r>
              <a:rPr lang="en-US" dirty="0" smtClean="0"/>
              <a:t>Columbia River Mouth, OR/WA*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00765" y="4601291"/>
            <a:ext cx="24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	HH-pol ISR</a:t>
            </a:r>
          </a:p>
          <a:p>
            <a:r>
              <a:rPr lang="en-US" sz="1400" dirty="0" smtClean="0"/>
              <a:t>** 	HH-pol </a:t>
            </a:r>
            <a:r>
              <a:rPr lang="en-US" sz="1400" dirty="0" err="1" smtClean="0"/>
              <a:t>SeaDarQ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82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Duck, North Carolina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/>
          <a:stretch/>
        </p:blipFill>
        <p:spPr>
          <a:xfrm>
            <a:off x="2822724" y="786808"/>
            <a:ext cx="3498551" cy="42814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1116" y="2662064"/>
            <a:ext cx="1112805" cy="473247"/>
            <a:chOff x="3111116" y="2662064"/>
            <a:chExt cx="1112805" cy="473247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3381152" y="3019646"/>
              <a:ext cx="115665" cy="115665"/>
            </a:xfrm>
            <a:prstGeom prst="ellipse">
              <a:avLst/>
            </a:prstGeom>
            <a:solidFill>
              <a:srgbClr val="0000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11116" y="2662064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ARGUS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4416" y="1609428"/>
            <a:ext cx="4660817" cy="2811164"/>
            <a:chOff x="3604416" y="1609428"/>
            <a:chExt cx="4660817" cy="2811164"/>
          </a:xfrm>
        </p:grpSpPr>
        <p:sp>
          <p:nvSpPr>
            <p:cNvPr id="8" name="Rectangle 7"/>
            <p:cNvSpPr/>
            <p:nvPr/>
          </p:nvSpPr>
          <p:spPr bwMode="auto">
            <a:xfrm rot="20525600">
              <a:off x="3604416" y="1609428"/>
              <a:ext cx="1380770" cy="266340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 w="508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rgbClr val="000000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4508" y="3774261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ARGUS</a:t>
              </a:r>
            </a:p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cBathy</a:t>
              </a:r>
              <a:r>
                <a:rPr lang="en-US" dirty="0" smtClean="0">
                  <a:solidFill>
                    <a:srgbClr val="000000"/>
                  </a:solidFill>
                </a:rPr>
                <a:t> domain</a:t>
              </a:r>
            </a:p>
          </p:txBody>
        </p:sp>
        <p:cxnSp>
          <p:nvCxnSpPr>
            <p:cNvPr id="16" name="Straight Arrow Connector 15"/>
            <p:cNvCxnSpPr>
              <a:stCxn id="14" idx="1"/>
            </p:cNvCxnSpPr>
            <p:nvPr/>
          </p:nvCxnSpPr>
          <p:spPr bwMode="auto">
            <a:xfrm flipH="1" flipV="1">
              <a:off x="5361203" y="3962402"/>
              <a:ext cx="1193305" cy="1350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93883" y="-991302"/>
            <a:ext cx="5623196" cy="5594886"/>
            <a:chOff x="393883" y="-991302"/>
            <a:chExt cx="5594886" cy="5594886"/>
          </a:xfrm>
        </p:grpSpPr>
        <p:sp>
          <p:nvSpPr>
            <p:cNvPr id="13" name="Pie 12"/>
            <p:cNvSpPr/>
            <p:nvPr/>
          </p:nvSpPr>
          <p:spPr bwMode="auto">
            <a:xfrm rot="9733673">
              <a:off x="393883" y="-991302"/>
              <a:ext cx="5594886" cy="5594886"/>
            </a:xfrm>
            <a:prstGeom prst="pie">
              <a:avLst>
                <a:gd name="adj1" fmla="val 5386026"/>
                <a:gd name="adj2" fmla="val 16200000"/>
              </a:avLst>
            </a:prstGeom>
            <a:solidFill>
              <a:srgbClr val="FF0000">
                <a:alpha val="21000"/>
              </a:srgbClr>
            </a:solidFill>
            <a:ln w="508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7899" y="1138500"/>
              <a:ext cx="1702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Radar</a:t>
              </a:r>
            </a:p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cBathy</a:t>
              </a:r>
              <a:r>
                <a:rPr lang="en-US" dirty="0" smtClean="0">
                  <a:solidFill>
                    <a:srgbClr val="FF0000"/>
                  </a:solidFill>
                </a:rPr>
                <a:t> domain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2527673" y="1202318"/>
              <a:ext cx="593151" cy="988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494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18" y="1295441"/>
            <a:ext cx="4394300" cy="307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Duck, North Carolina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3" b="13050"/>
          <a:stretch/>
        </p:blipFill>
        <p:spPr>
          <a:xfrm>
            <a:off x="6631858" y="1213473"/>
            <a:ext cx="2639962" cy="32811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839713" y="2682504"/>
            <a:ext cx="596035" cy="132735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99999"/>
              </a:solidFill>
              <a:effectLst/>
              <a:latin typeface="Arial" charset="0"/>
              <a:ea typeface="ＭＳ Ｐゴシック" pitchFamily="-96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4839713" y="1533851"/>
            <a:ext cx="2337837" cy="11539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435748" y="4009859"/>
            <a:ext cx="18730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435748" y="2035885"/>
            <a:ext cx="1476331" cy="6445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980905" y="992982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Holman et al. (2013)</a:t>
            </a:r>
            <a:endParaRPr lang="en-US" sz="1400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r="25469"/>
          <a:stretch/>
        </p:blipFill>
        <p:spPr>
          <a:xfrm>
            <a:off x="2125298" y="1331433"/>
            <a:ext cx="2411927" cy="307573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1" t="8245" r="3155"/>
          <a:stretch/>
        </p:blipFill>
        <p:spPr>
          <a:xfrm>
            <a:off x="-34781" y="1274391"/>
            <a:ext cx="2497394" cy="318981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057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Duck, North Carolina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D935-1FB3-4389-9B05-9BA2A1ADBE61}" type="datetime4">
              <a:rPr lang="en-US" altLang="en-US" smtClean="0"/>
              <a:t>July 21, 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97E6C-FAD2-4DDB-A135-59823680A06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 t="8245"/>
          <a:stretch/>
        </p:blipFill>
        <p:spPr>
          <a:xfrm>
            <a:off x="980525" y="1514020"/>
            <a:ext cx="2054546" cy="246939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1382099" y="2632599"/>
            <a:ext cx="84982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57199" y="4999823"/>
            <a:ext cx="3298371" cy="155968"/>
          </a:xfrm>
        </p:spPr>
        <p:txBody>
          <a:bodyPr/>
          <a:lstStyle/>
          <a:p>
            <a:pPr>
              <a:defRPr/>
            </a:pPr>
            <a:r>
              <a:rPr lang="en-US" dirty="0"/>
              <a:t>SOMaR-3: Seattle, WA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928176" y="1416647"/>
            <a:ext cx="6072648" cy="2504416"/>
            <a:chOff x="3482346" y="1487639"/>
            <a:chExt cx="5715012" cy="23804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46" y="1487639"/>
              <a:ext cx="5715012" cy="238049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44274" y="1810352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Survey line</a:t>
              </a:r>
              <a:endParaRPr lang="en-US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1782" y="2538280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Estimate</a:t>
              </a:r>
              <a:endParaRPr lang="en-US" sz="1400" b="1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4800733" y="2198241"/>
              <a:ext cx="34413" cy="340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" name="Straight Arrow Connector 12"/>
            <p:cNvCxnSpPr>
              <a:stCxn id="3" idx="1"/>
            </p:cNvCxnSpPr>
            <p:nvPr/>
          </p:nvCxnSpPr>
          <p:spPr bwMode="auto">
            <a:xfrm flipH="1">
              <a:off x="4889956" y="1964242"/>
              <a:ext cx="254318" cy="1115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264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ce-slide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lank Presentation">
      <a:majorFont>
        <a:latin typeface="Tahoma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  <a:ea typeface="ＭＳ Ｐゴシック" pitchFamily="-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12264</TotalTime>
  <Words>1511</Words>
  <Application>Microsoft Macintosh PowerPoint</Application>
  <PresentationFormat>On-screen Show (16:9)</PresentationFormat>
  <Paragraphs>318</Paragraphs>
  <Slides>29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1_cce-slides</vt:lpstr>
      <vt:lpstr>Phase-based depth estimates at open beaches and tidal inlets</vt:lpstr>
      <vt:lpstr>PowerPoint Presentation</vt:lpstr>
      <vt:lpstr>cBathy Overview</vt:lpstr>
      <vt:lpstr>cBathy Overview</vt:lpstr>
      <vt:lpstr>cBathy Overview</vt:lpstr>
      <vt:lpstr>PowerPoint Presentation</vt:lpstr>
      <vt:lpstr>Duck, North Carolina</vt:lpstr>
      <vt:lpstr>Duck, North Carolina</vt:lpstr>
      <vt:lpstr>Duck, North Carolina</vt:lpstr>
      <vt:lpstr>Duck, North Carolina</vt:lpstr>
      <vt:lpstr>Benson Beach, Washington</vt:lpstr>
      <vt:lpstr>Benson Beach, Washington</vt:lpstr>
      <vt:lpstr>Benson Beach, Washington</vt:lpstr>
      <vt:lpstr>Benson Beach, Washington</vt:lpstr>
      <vt:lpstr>New River Inlet, North Carolina</vt:lpstr>
      <vt:lpstr>New River Inlet, North Carolina</vt:lpstr>
      <vt:lpstr>Columbia River Mouth, OR/WA</vt:lpstr>
      <vt:lpstr>Columbia River Mouth, Oregon/Washington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OSU College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Estimates  and Front Imaging  via X-band Marine Radar</dc:title>
  <dc:creator>David Honegger</dc:creator>
  <cp:lastModifiedBy>Brian Rasmussen</cp:lastModifiedBy>
  <cp:revision>300</cp:revision>
  <dcterms:created xsi:type="dcterms:W3CDTF">2015-03-04T20:37:02Z</dcterms:created>
  <dcterms:modified xsi:type="dcterms:W3CDTF">2015-07-21T22:46:59Z</dcterms:modified>
</cp:coreProperties>
</file>