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5" r:id="rId4"/>
    <p:sldId id="264" r:id="rId5"/>
    <p:sldId id="266" r:id="rId6"/>
    <p:sldId id="267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8" d="100"/>
          <a:sy n="148" d="100"/>
        </p:scale>
        <p:origin x="-148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Relationship Id="rId2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4" Type="http://schemas.openxmlformats.org/officeDocument/2006/relationships/image" Target="../media/image16.wmf"/><Relationship Id="rId5" Type="http://schemas.openxmlformats.org/officeDocument/2006/relationships/image" Target="../media/image17.wmf"/><Relationship Id="rId6" Type="http://schemas.openxmlformats.org/officeDocument/2006/relationships/image" Target="../media/image18.wmf"/><Relationship Id="rId1" Type="http://schemas.openxmlformats.org/officeDocument/2006/relationships/image" Target="../media/image13.wmf"/><Relationship Id="rId2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5.wmf"/><Relationship Id="rId5" Type="http://schemas.openxmlformats.org/officeDocument/2006/relationships/image" Target="../media/image6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8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6" Type="http://schemas.openxmlformats.org/officeDocument/2006/relationships/image" Target="../media/image10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4.bin"/><Relationship Id="rId12" Type="http://schemas.openxmlformats.org/officeDocument/2006/relationships/image" Target="../media/image17.wmf"/><Relationship Id="rId13" Type="http://schemas.openxmlformats.org/officeDocument/2006/relationships/oleObject" Target="../embeddings/oleObject15.bin"/><Relationship Id="rId14" Type="http://schemas.openxmlformats.org/officeDocument/2006/relationships/image" Target="../media/image18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0.bin"/><Relationship Id="rId4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6" Type="http://schemas.openxmlformats.org/officeDocument/2006/relationships/image" Target="../media/image14.wmf"/><Relationship Id="rId7" Type="http://schemas.openxmlformats.org/officeDocument/2006/relationships/oleObject" Target="../embeddings/oleObject12.bin"/><Relationship Id="rId8" Type="http://schemas.openxmlformats.org/officeDocument/2006/relationships/image" Target="../media/image15.wmf"/><Relationship Id="rId9" Type="http://schemas.openxmlformats.org/officeDocument/2006/relationships/oleObject" Target="../embeddings/oleObject13.bin"/><Relationship Id="rId10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1477962"/>
          </a:xfrm>
        </p:spPr>
        <p:txBody>
          <a:bodyPr>
            <a:noAutofit/>
          </a:bodyPr>
          <a:lstStyle/>
          <a:p>
            <a:r>
              <a:rPr lang="en-US" sz="3600" dirty="0" smtClean="0"/>
              <a:t>A Simple Model for Marine Radar Images of the Ocean Surface</a:t>
            </a:r>
            <a:endParaRPr lang="en-US" sz="36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2438400"/>
            <a:ext cx="82296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David R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Lyzenga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aseline="0" dirty="0" smtClean="0">
                <a:latin typeface="+mj-lt"/>
                <a:ea typeface="+mj-ea"/>
                <a:cs typeface="+mj-cs"/>
              </a:rPr>
              <a:t>David</a:t>
            </a:r>
            <a:r>
              <a:rPr lang="en-US" sz="2400" dirty="0" smtClean="0">
                <a:latin typeface="+mj-lt"/>
                <a:ea typeface="+mj-ea"/>
                <a:cs typeface="+mj-cs"/>
              </a:rPr>
              <a:t> T. Walker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SRI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International, Inc.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+mj-lt"/>
                <a:ea typeface="+mj-ea"/>
                <a:cs typeface="+mj-cs"/>
              </a:rPr>
              <a:t>Ann Arbor, MI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48006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SOMaR-3 Workshop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+mj-lt"/>
                <a:ea typeface="+mj-ea"/>
                <a:cs typeface="+mj-cs"/>
              </a:rPr>
              <a:t>July 14-16, 2015</a:t>
            </a:r>
          </a:p>
          <a:p>
            <a:pPr lvl="0" algn="ctr">
              <a:spcBef>
                <a:spcPct val="0"/>
              </a:spcBef>
            </a:pPr>
            <a:r>
              <a:rPr lang="en-US" sz="2400" dirty="0" smtClean="0"/>
              <a:t>Seattle, WA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dirty="0" smtClean="0"/>
              <a:t>Bragg Scattering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001000" cy="48307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According to the small-perturbation method (e.g. Valenzuela, 1978) the normalized radar cross section of the ocean surface can be written as</a:t>
            </a:r>
          </a:p>
          <a:p>
            <a:pPr>
              <a:spcBef>
                <a:spcPts val="2000"/>
              </a:spcBef>
              <a:buNone/>
            </a:pPr>
            <a:r>
              <a:rPr lang="en-US" sz="2000" dirty="0" smtClean="0"/>
              <a:t>	</a:t>
            </a:r>
          </a:p>
          <a:p>
            <a:pPr>
              <a:spcBef>
                <a:spcPts val="1000"/>
              </a:spcBef>
              <a:buNone/>
            </a:pPr>
            <a:r>
              <a:rPr lang="en-US" sz="2000" dirty="0" smtClean="0"/>
              <a:t>	where </a:t>
            </a:r>
            <a:r>
              <a:rPr lang="en-US" sz="1800" i="1" dirty="0" smtClean="0">
                <a:sym typeface="Symbol"/>
              </a:rPr>
              <a:t></a:t>
            </a:r>
            <a:r>
              <a:rPr lang="en-US" sz="1800" dirty="0" smtClean="0"/>
              <a:t> </a:t>
            </a:r>
            <a:r>
              <a:rPr lang="en-US" sz="2000" dirty="0" smtClean="0"/>
              <a:t> is the local incidence angle, </a:t>
            </a:r>
            <a:r>
              <a:rPr lang="en-US" sz="1800" i="1" dirty="0" smtClean="0">
                <a:sym typeface="Symbol"/>
              </a:rPr>
              <a:t></a:t>
            </a:r>
            <a:r>
              <a:rPr lang="en-US" sz="2000" dirty="0" smtClean="0"/>
              <a:t> is the </a:t>
            </a:r>
            <a:r>
              <a:rPr lang="en-US" sz="2000" dirty="0" err="1" smtClean="0"/>
              <a:t>azimuthal</a:t>
            </a:r>
            <a:r>
              <a:rPr lang="en-US" sz="2000" dirty="0" smtClean="0"/>
              <a:t> angle,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dirty="0" smtClean="0"/>
              <a:t> is the radar </a:t>
            </a:r>
            <a:r>
              <a:rPr lang="en-US" sz="2000" dirty="0" err="1" smtClean="0"/>
              <a:t>wavenumber</a:t>
            </a:r>
            <a:r>
              <a:rPr lang="en-US" sz="2000" dirty="0" smtClean="0"/>
              <a:t>, </a:t>
            </a:r>
            <a:r>
              <a:rPr lang="en-US" sz="1800" i="1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1800" i="1" baseline="-25000" dirty="0" err="1" smtClean="0"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 )</a:t>
            </a:r>
            <a:r>
              <a:rPr lang="en-US" sz="1800" dirty="0" smtClean="0"/>
              <a:t> </a:t>
            </a:r>
            <a:r>
              <a:rPr lang="en-US" sz="2000" dirty="0" smtClean="0"/>
              <a:t>is the first-order Bragg scattering coefficient,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	</a:t>
            </a:r>
            <a:r>
              <a:rPr lang="en-US" sz="1800" i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80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 = 2k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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/>
              <a:t>is the Bragg </a:t>
            </a:r>
            <a:r>
              <a:rPr lang="en-US" sz="2000" dirty="0" err="1" smtClean="0"/>
              <a:t>wavenumber</a:t>
            </a:r>
            <a:r>
              <a:rPr lang="en-US" sz="2000" dirty="0" smtClean="0"/>
              <a:t>, and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/>
              <a:t> is the wave spectrum</a:t>
            </a:r>
          </a:p>
          <a:p>
            <a:pPr>
              <a:spcBef>
                <a:spcPts val="3000"/>
              </a:spcBef>
            </a:pPr>
            <a:r>
              <a:rPr lang="en-US" sz="2000" dirty="0" smtClean="0"/>
              <a:t>At low grazing angles, and for horizontal polarization, this reduces to</a:t>
            </a:r>
          </a:p>
          <a:p>
            <a:pPr>
              <a:spcBef>
                <a:spcPts val="1000"/>
              </a:spcBef>
              <a:buNone/>
            </a:pPr>
            <a:endParaRPr lang="en-US" sz="2000" dirty="0" smtClean="0"/>
          </a:p>
          <a:p>
            <a:pPr>
              <a:spcBef>
                <a:spcPts val="2000"/>
              </a:spcBef>
              <a:buNone/>
            </a:pPr>
            <a:r>
              <a:rPr lang="en-US" sz="2000" dirty="0" smtClean="0"/>
              <a:t>	where				 ,  and		         where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</a:t>
            </a:r>
            <a:r>
              <a:rPr lang="en-US" sz="18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is the radial component of the surface slope,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en-US" sz="2000" dirty="0" smtClean="0">
                <a:sym typeface="Symbol"/>
              </a:rPr>
              <a:t> is the antenna height, and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r</a:t>
            </a:r>
            <a:r>
              <a:rPr lang="en-US" sz="2000" dirty="0" smtClean="0">
                <a:sym typeface="Symbol"/>
              </a:rPr>
              <a:t> is the range distance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1719263" y="2108200"/>
          <a:ext cx="527685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Equation" r:id="rId3" imgW="2971800" imgH="228600" progId="Equation.3">
                  <p:embed/>
                </p:oleObj>
              </mc:Choice>
              <mc:Fallback>
                <p:oleObj name="Equation" r:id="rId3" imgW="297180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9263" y="2108200"/>
                        <a:ext cx="527685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3124200" y="4362650"/>
          <a:ext cx="26606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Equation" r:id="rId5" imgW="1460160" imgH="215640" progId="Equation.3">
                  <p:embed/>
                </p:oleObj>
              </mc:Choice>
              <mc:Fallback>
                <p:oleObj name="Equation" r:id="rId5" imgW="1460160" imgH="215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362650"/>
                        <a:ext cx="266065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5" name="Object 11"/>
          <p:cNvGraphicFramePr>
            <a:graphicFrameLocks noChangeAspect="1"/>
          </p:cNvGraphicFramePr>
          <p:nvPr/>
        </p:nvGraphicFramePr>
        <p:xfrm>
          <a:off x="1662112" y="4876800"/>
          <a:ext cx="351948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" name="Equation" r:id="rId7" imgW="1930320" imgH="215640" progId="Equation.3">
                  <p:embed/>
                </p:oleObj>
              </mc:Choice>
              <mc:Fallback>
                <p:oleObj name="Equation" r:id="rId7" imgW="1930320" imgH="215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2112" y="4876800"/>
                        <a:ext cx="3519488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6" name="Object 12"/>
          <p:cNvGraphicFramePr>
            <a:graphicFrameLocks noChangeAspect="1"/>
          </p:cNvGraphicFramePr>
          <p:nvPr/>
        </p:nvGraphicFramePr>
        <p:xfrm>
          <a:off x="5791200" y="4924125"/>
          <a:ext cx="157162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Equation" r:id="rId9" imgW="863280" imgH="190440" progId="Equation.3">
                  <p:embed/>
                </p:oleObj>
              </mc:Choice>
              <mc:Fallback>
                <p:oleObj name="Equation" r:id="rId9" imgW="863280" imgH="1904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924125"/>
                        <a:ext cx="1571625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dirty="0" smtClean="0"/>
              <a:t>Approximation of Log Function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001000" cy="48307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Most marine navigational radars employ a logarithmic amplifier, and the video signal (or image intensity) can be written as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I = 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log(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i="1" baseline="-15000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i="1" baseline="-1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+1)</a:t>
            </a:r>
            <a:r>
              <a:rPr lang="en-US" sz="2000" dirty="0" smtClean="0"/>
              <a:t> where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i="1" baseline="-15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 smtClean="0"/>
              <a:t> is the received power and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i="1" baseline="-1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/>
              <a:t> is the noise power</a:t>
            </a:r>
          </a:p>
          <a:p>
            <a:pPr>
              <a:spcBef>
                <a:spcPts val="3000"/>
              </a:spcBef>
            </a:pPr>
            <a:r>
              <a:rPr lang="en-US" sz="2000" dirty="0" smtClean="0"/>
              <a:t>Coincidentally, the log function is closely approximated by the fourth root function, i.e. 			     for 0 &lt;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i="1" baseline="-15000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i="1" baseline="-1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/>
              <a:t>&lt; 200</a:t>
            </a:r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2743200" y="2895600"/>
          <a:ext cx="261461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Equation" r:id="rId3" imgW="1434960" imgH="215640" progId="Equation.3">
                  <p:embed/>
                </p:oleObj>
              </mc:Choice>
              <mc:Fallback>
                <p:oleObj name="Equation" r:id="rId3" imgW="143496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895600"/>
                        <a:ext cx="2614613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 descr="Fig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2" t="4603" r="6042"/>
          <a:stretch>
            <a:fillRect/>
          </a:stretch>
        </p:blipFill>
        <p:spPr bwMode="auto">
          <a:xfrm>
            <a:off x="2743200" y="3428999"/>
            <a:ext cx="3492770" cy="28424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dirty="0" smtClean="0"/>
              <a:t>Log-Amplified Signal Model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001000" cy="48307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Combining this approximation for the log function with the Bragg scattering model for low grazing angles, and including an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aseline="30000" dirty="0" smtClean="0"/>
              <a:t>-3</a:t>
            </a:r>
            <a:r>
              <a:rPr lang="en-US" sz="2000" dirty="0" smtClean="0"/>
              <a:t>  falloff in the received power, we have the expression</a:t>
            </a:r>
          </a:p>
          <a:p>
            <a:pPr>
              <a:spcBef>
                <a:spcPts val="4000"/>
              </a:spcBef>
              <a:buNone/>
            </a:pPr>
            <a:r>
              <a:rPr lang="en-US" sz="2000" dirty="0" smtClean="0"/>
              <a:t>	for the log-amplified video signal or image intensity, neglecting antenna gain variations</a:t>
            </a:r>
          </a:p>
          <a:p>
            <a:endParaRPr lang="en-US" sz="2000" dirty="0" smtClean="0"/>
          </a:p>
          <a:p>
            <a:r>
              <a:rPr lang="en-US" sz="2000" dirty="0" smtClean="0"/>
              <a:t>If there were no wave shadowing, averaging this signal over time would yield the result</a:t>
            </a:r>
          </a:p>
          <a:p>
            <a:pPr>
              <a:spcBef>
                <a:spcPts val="4000"/>
              </a:spcBef>
              <a:buNone/>
            </a:pPr>
            <a:r>
              <a:rPr lang="en-US" sz="2000" dirty="0" smtClean="0"/>
              <a:t>	since </a:t>
            </a:r>
            <a:r>
              <a:rPr lang="en-US" sz="2000" dirty="0" smtClean="0">
                <a:sym typeface="Symbol"/>
              </a:rPr>
              <a:t>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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r </a:t>
            </a:r>
            <a:r>
              <a:rPr lang="en-US" sz="2000" dirty="0" smtClean="0">
                <a:sym typeface="Symbol"/>
              </a:rPr>
              <a:t>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0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2895600" y="2305250"/>
          <a:ext cx="29337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Equation" r:id="rId3" imgW="1612800" imgH="215640" progId="Equation.3">
                  <p:embed/>
                </p:oleObj>
              </mc:Choice>
              <mc:Fallback>
                <p:oleObj name="Equation" r:id="rId3" imgW="161280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305250"/>
                        <a:ext cx="29337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3" name="Object 11"/>
          <p:cNvGraphicFramePr>
            <a:graphicFrameLocks noChangeAspect="1"/>
          </p:cNvGraphicFramePr>
          <p:nvPr/>
        </p:nvGraphicFramePr>
        <p:xfrm>
          <a:off x="3360738" y="4495800"/>
          <a:ext cx="2078037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name="Equation" r:id="rId5" imgW="1143000" imgH="215640" progId="Equation.3">
                  <p:embed/>
                </p:oleObj>
              </mc:Choice>
              <mc:Fallback>
                <p:oleObj name="Equation" r:id="rId5" imgW="1143000" imgH="215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0738" y="4495800"/>
                        <a:ext cx="2078037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dirty="0" smtClean="0"/>
              <a:t>Wave Shadowing Effects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001000" cy="48307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From simple geometric considerations, the mean surface slope within any geometrically shadowed region can be shown to be equal to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/>
              <a:t>(for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 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The ensemble-averaged slope in partially shadowed regions can then be written as </a:t>
            </a:r>
            <a:r>
              <a:rPr lang="en-US" sz="2000" dirty="0" smtClean="0">
                <a:sym typeface="Symbol"/>
              </a:rPr>
              <a:t>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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r </a:t>
            </a:r>
            <a:r>
              <a:rPr lang="en-US" sz="2000" dirty="0" smtClean="0">
                <a:sym typeface="Symbol"/>
              </a:rPr>
              <a:t>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=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s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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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rs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+ (1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2000" dirty="0" smtClean="0">
                <a:sym typeface="Symbol"/>
              </a:rPr>
              <a:t>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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ri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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0  </a:t>
            </a:r>
            <a:r>
              <a:rPr lang="en-US" sz="2000" dirty="0" smtClean="0">
                <a:cs typeface="Times New Roman" pitchFamily="18" charset="0"/>
                <a:sym typeface="Symbol"/>
              </a:rPr>
              <a:t>where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cs typeface="Times New Roman" pitchFamily="18" charset="0"/>
                <a:sym typeface="Symbol"/>
              </a:rPr>
              <a:t>is the shadowing fraction, </a:t>
            </a:r>
            <a:r>
              <a:rPr lang="en-US" sz="2000" dirty="0" smtClean="0">
                <a:sym typeface="Symbol"/>
              </a:rPr>
              <a:t>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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rs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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=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 smtClean="0">
                <a:cs typeface="Times New Roman" pitchFamily="18" charset="0"/>
                <a:sym typeface="Symbol"/>
              </a:rPr>
              <a:t> is the mean slope in shadowed regions, and </a:t>
            </a:r>
            <a:r>
              <a:rPr lang="en-US" sz="2000" dirty="0" smtClean="0">
                <a:sym typeface="Symbol"/>
              </a:rPr>
              <a:t>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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ri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</a:t>
            </a:r>
            <a:r>
              <a:rPr lang="en-US" sz="2000" dirty="0" smtClean="0">
                <a:cs typeface="Times New Roman" pitchFamily="18" charset="0"/>
                <a:sym typeface="Symbol"/>
              </a:rPr>
              <a:t> is the mean slope in illuminated (</a:t>
            </a:r>
            <a:r>
              <a:rPr lang="en-US" sz="2000" dirty="0" err="1" smtClean="0">
                <a:cs typeface="Times New Roman" pitchFamily="18" charset="0"/>
                <a:sym typeface="Symbol"/>
              </a:rPr>
              <a:t>unshadowed</a:t>
            </a:r>
            <a:r>
              <a:rPr lang="en-US" sz="2000" dirty="0" smtClean="0">
                <a:cs typeface="Times New Roman" pitchFamily="18" charset="0"/>
                <a:sym typeface="Symbol"/>
              </a:rPr>
              <a:t>) regions</a:t>
            </a:r>
          </a:p>
          <a:p>
            <a:r>
              <a:rPr lang="en-US" sz="2000" dirty="0" smtClean="0">
                <a:cs typeface="Times New Roman" pitchFamily="18" charset="0"/>
                <a:sym typeface="Symbol"/>
              </a:rPr>
              <a:t>The average surface slope in </a:t>
            </a:r>
            <a:r>
              <a:rPr lang="en-US" sz="2000" dirty="0" err="1" smtClean="0">
                <a:cs typeface="Times New Roman" pitchFamily="18" charset="0"/>
                <a:sym typeface="Symbol"/>
              </a:rPr>
              <a:t>unshadowed</a:t>
            </a:r>
            <a:r>
              <a:rPr lang="en-US" sz="2000" dirty="0" smtClean="0">
                <a:cs typeface="Times New Roman" pitchFamily="18" charset="0"/>
                <a:sym typeface="Symbol"/>
              </a:rPr>
              <a:t> regions is therefore</a:t>
            </a:r>
          </a:p>
          <a:p>
            <a:pPr>
              <a:buNone/>
            </a:pPr>
            <a:r>
              <a:rPr lang="en-US" sz="2000" dirty="0" smtClean="0">
                <a:cs typeface="Times New Roman" pitchFamily="18" charset="0"/>
                <a:sym typeface="Symbol"/>
              </a:rPr>
              <a:t>				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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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ri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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/ (1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endParaRPr lang="en-US" sz="2000" dirty="0" smtClean="0">
              <a:cs typeface="Times New Roman" pitchFamily="18" charset="0"/>
              <a:sym typeface="Symbol"/>
            </a:endParaRPr>
          </a:p>
          <a:p>
            <a:pPr>
              <a:spcBef>
                <a:spcPts val="1000"/>
              </a:spcBef>
            </a:pPr>
            <a:r>
              <a:rPr lang="en-US" sz="2000" dirty="0" smtClean="0">
                <a:cs typeface="Times New Roman" pitchFamily="18" charset="0"/>
                <a:sym typeface="Symbol"/>
              </a:rPr>
              <a:t>The time-averaged signal in partially shadowed regions is then</a:t>
            </a:r>
          </a:p>
          <a:p>
            <a:endParaRPr lang="en-US" sz="2000" dirty="0" smtClean="0">
              <a:cs typeface="Times New Roman" pitchFamily="18" charset="0"/>
              <a:sym typeface="Symbol"/>
            </a:endParaRPr>
          </a:p>
          <a:p>
            <a:endParaRPr lang="en-US" sz="2000" dirty="0" smtClean="0">
              <a:cs typeface="Times New Roman" pitchFamily="18" charset="0"/>
            </a:endParaRPr>
          </a:p>
        </p:txBody>
      </p:sp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2444750" y="4778375"/>
          <a:ext cx="383381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Equation" r:id="rId3" imgW="2108160" imgH="228600" progId="Equation.3">
                  <p:embed/>
                </p:oleObj>
              </mc:Choice>
              <mc:Fallback>
                <p:oleObj name="Equation" r:id="rId3" imgW="210816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0" y="4778375"/>
                        <a:ext cx="3833813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2054225" y="5310188"/>
          <a:ext cx="491966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Equation" r:id="rId5" imgW="2705040" imgH="215640" progId="Equation.3">
                  <p:embed/>
                </p:oleObj>
              </mc:Choice>
              <mc:Fallback>
                <p:oleObj name="Equation" r:id="rId5" imgW="270504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4225" y="5310188"/>
                        <a:ext cx="491966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dirty="0" smtClean="0"/>
              <a:t>Comparisons With Marine Radar Data</a:t>
            </a:r>
            <a:endParaRPr lang="en-US" sz="3600" dirty="0"/>
          </a:p>
        </p:txBody>
      </p:sp>
      <p:pic>
        <p:nvPicPr>
          <p:cNvPr id="7" name="Picture 6" descr="C:\Projects\Marine Radar paper\Fig2.png"/>
          <p:cNvPicPr>
            <a:picLocks noChangeAspect="1"/>
          </p:cNvPicPr>
          <p:nvPr/>
        </p:nvPicPr>
        <p:blipFill>
          <a:blip r:embed="rId2" cstate="print"/>
          <a:srcRect l="4316" r="6905"/>
          <a:stretch>
            <a:fillRect/>
          </a:stretch>
        </p:blipFill>
        <p:spPr bwMode="auto">
          <a:xfrm>
            <a:off x="685800" y="1828800"/>
            <a:ext cx="3527056" cy="297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C:\Projects\Marine Radar paper\Fig3.png"/>
          <p:cNvPicPr>
            <a:picLocks noChangeAspect="1"/>
          </p:cNvPicPr>
          <p:nvPr/>
        </p:nvPicPr>
        <p:blipFill>
          <a:blip r:embed="rId3" cstate="print"/>
          <a:srcRect l="4316" r="6905"/>
          <a:stretch>
            <a:fillRect/>
          </a:stretch>
        </p:blipFill>
        <p:spPr bwMode="auto">
          <a:xfrm>
            <a:off x="4854944" y="1838528"/>
            <a:ext cx="3527056" cy="297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609600" y="4953000"/>
            <a:ext cx="384111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Time-averaged X-band image intensities collected from FLIP during Hi-Res experiment (courtesy Eric Terrill, Scripps Institution)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4769485" y="4947152"/>
            <a:ext cx="384111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Time-averaged X-band image intensities collected near Newport, Oregon (courtesy Merrick Haller, Oregon State University)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dirty="0" smtClean="0"/>
              <a:t>Surface Slope Estimation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Using the previously described model, the radial component of the surface slope can be estimated as</a:t>
            </a:r>
          </a:p>
          <a:p>
            <a:pPr>
              <a:spcBef>
                <a:spcPts val="2000"/>
              </a:spcBef>
              <a:buNone/>
            </a:pPr>
            <a:r>
              <a:rPr lang="en-US" sz="2000" dirty="0" smtClean="0"/>
              <a:t>				            where			          ,</a:t>
            </a:r>
          </a:p>
          <a:p>
            <a:pPr>
              <a:spcBef>
                <a:spcPts val="2000"/>
              </a:spcBef>
              <a:buNone/>
            </a:pPr>
            <a:r>
              <a:rPr lang="en-US" sz="2000" dirty="0" smtClean="0"/>
              <a:t>		   is the image intensity and              represents a suitable ensemble average (possibly a low-pass filtered version) of the image intensity</a:t>
            </a:r>
          </a:p>
          <a:p>
            <a:pPr>
              <a:spcBef>
                <a:spcPts val="2000"/>
              </a:spcBef>
            </a:pPr>
            <a:r>
              <a:rPr lang="en-US" sz="2000" dirty="0" smtClean="0"/>
              <a:t>This relationship is assumed to be valid in </a:t>
            </a:r>
            <a:r>
              <a:rPr lang="en-US" sz="2000" dirty="0" err="1" smtClean="0"/>
              <a:t>unshadowed</a:t>
            </a:r>
            <a:r>
              <a:rPr lang="en-US" sz="2000" dirty="0" smtClean="0"/>
              <a:t> regions: within shadowed portions of the surface 	        and 		     , and this equation yields an estimated slope of  –</a:t>
            </a:r>
            <a:r>
              <a:rPr lang="en-US" sz="1000" dirty="0" smtClean="0"/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 smtClean="0"/>
              <a:t>, which is a valid estimate of the slope at the first shadowed point and of the mean slope within the shadowed region</a:t>
            </a:r>
          </a:p>
          <a:p>
            <a:pPr>
              <a:buNone/>
            </a:pPr>
            <a:endParaRPr lang="en-US" sz="2000" dirty="0" smtClean="0"/>
          </a:p>
          <a:p>
            <a:endParaRPr lang="en-US" sz="2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54188" y="2376488"/>
          <a:ext cx="1825625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Equation" r:id="rId3" imgW="1041120" imgH="330120" progId="Equation.3">
                  <p:embed/>
                </p:oleObj>
              </mc:Choice>
              <mc:Fallback>
                <p:oleObj name="Equation" r:id="rId3" imgW="1041120" imgH="33012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4188" y="2376488"/>
                        <a:ext cx="1825625" cy="579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876800" y="2315963"/>
          <a:ext cx="260350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Equation" r:id="rId5" imgW="1485720" imgH="406080" progId="Equation.3">
                  <p:embed/>
                </p:oleObj>
              </mc:Choice>
              <mc:Fallback>
                <p:oleObj name="Equation" r:id="rId5" imgW="1485720" imgH="406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315963"/>
                        <a:ext cx="2603500" cy="712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297362" y="3031925"/>
          <a:ext cx="73183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Equation" r:id="rId7" imgW="419040" imgH="215640" progId="Equation.3">
                  <p:embed/>
                </p:oleObj>
              </mc:Choice>
              <mc:Fallback>
                <p:oleObj name="Equation" r:id="rId7" imgW="41904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7362" y="3031925"/>
                        <a:ext cx="73183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857450" y="3076875"/>
          <a:ext cx="731838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Equation" r:id="rId9" imgW="419040" imgH="190440" progId="Equation.3">
                  <p:embed/>
                </p:oleObj>
              </mc:Choice>
              <mc:Fallback>
                <p:oleObj name="Equation" r:id="rId9" imgW="419040" imgH="1904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450" y="3076875"/>
                        <a:ext cx="731838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4398962" y="4257575"/>
          <a:ext cx="1087438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Equation" r:id="rId11" imgW="622080" imgH="190440" progId="Equation.3">
                  <p:embed/>
                </p:oleObj>
              </mc:Choice>
              <mc:Fallback>
                <p:oleObj name="Equation" r:id="rId11" imgW="622080" imgH="1904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8962" y="4257575"/>
                        <a:ext cx="1087438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5986463" y="4257675"/>
          <a:ext cx="1265237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Equation" r:id="rId13" imgW="723600" imgH="190440" progId="Equation.3">
                  <p:embed/>
                </p:oleObj>
              </mc:Choice>
              <mc:Fallback>
                <p:oleObj name="Equation" r:id="rId13" imgW="723600" imgH="1904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6463" y="4257675"/>
                        <a:ext cx="1265237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364</Words>
  <Application>Microsoft Macintosh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Equation</vt:lpstr>
      <vt:lpstr>A Simple Model for Marine Radar Images of the Ocean Surface</vt:lpstr>
      <vt:lpstr>Bragg Scattering</vt:lpstr>
      <vt:lpstr>Approximation of Log Function</vt:lpstr>
      <vt:lpstr>Log-Amplified Signal Model</vt:lpstr>
      <vt:lpstr>Wave Shadowing Effects</vt:lpstr>
      <vt:lpstr>Comparisons With Marine Radar Data</vt:lpstr>
      <vt:lpstr>Surface Slope Estimation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DLyzenga</dc:creator>
  <cp:lastModifiedBy>Brian Rasmussen</cp:lastModifiedBy>
  <cp:revision>52</cp:revision>
  <dcterms:created xsi:type="dcterms:W3CDTF">2006-08-16T00:00:00Z</dcterms:created>
  <dcterms:modified xsi:type="dcterms:W3CDTF">2015-07-21T22:24:23Z</dcterms:modified>
</cp:coreProperties>
</file>