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5" r:id="rId4"/>
    <p:sldId id="264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477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 Simple Model for Marine Radar Images of the Ocean Surface</a:t>
            </a:r>
            <a:endParaRPr lang="en-US" sz="36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4384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David 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Lyzenga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>
                <a:latin typeface="+mj-lt"/>
                <a:ea typeface="+mj-ea"/>
                <a:cs typeface="+mj-cs"/>
              </a:rPr>
              <a:t>David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T. Walker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International, Inc.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Ann Arbor, MI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48006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SOMaR-3 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July 14-16, 2015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/>
              <a:t>Seattle, WA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Bragg Scattering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According to the small-perturbation method (e.g. Valenzuela, 1978) the normalized radar cross section of the ocean surface can be written as</a:t>
            </a:r>
          </a:p>
          <a:p>
            <a:pPr>
              <a:spcBef>
                <a:spcPts val="2000"/>
              </a:spcBef>
              <a:buNone/>
            </a:pPr>
            <a:r>
              <a:rPr lang="en-US" sz="2000" dirty="0" smtClean="0"/>
              <a:t>	</a:t>
            </a:r>
          </a:p>
          <a:p>
            <a:pPr>
              <a:spcBef>
                <a:spcPts val="1000"/>
              </a:spcBef>
              <a:buNone/>
            </a:pPr>
            <a:r>
              <a:rPr lang="en-US" sz="2000" dirty="0" smtClean="0"/>
              <a:t>	where </a:t>
            </a:r>
            <a:r>
              <a:rPr lang="en-US" sz="1800" i="1" dirty="0" smtClean="0">
                <a:sym typeface="Symbol"/>
              </a:rPr>
              <a:t></a:t>
            </a:r>
            <a:r>
              <a:rPr lang="en-US" sz="1800" dirty="0" smtClean="0"/>
              <a:t> </a:t>
            </a:r>
            <a:r>
              <a:rPr lang="en-US" sz="2000" dirty="0" smtClean="0"/>
              <a:t> is the local incidence angle, </a:t>
            </a:r>
            <a:r>
              <a:rPr lang="en-US" sz="1800" i="1" dirty="0" smtClean="0">
                <a:sym typeface="Symbol"/>
              </a:rPr>
              <a:t></a:t>
            </a:r>
            <a:r>
              <a:rPr lang="en-US" sz="2000" dirty="0" smtClean="0"/>
              <a:t> is the </a:t>
            </a:r>
            <a:r>
              <a:rPr lang="en-US" sz="2000" dirty="0" err="1" smtClean="0"/>
              <a:t>azimuthal</a:t>
            </a:r>
            <a:r>
              <a:rPr lang="en-US" sz="2000" dirty="0" smtClean="0"/>
              <a:t> angle,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/>
              <a:t> is the radar </a:t>
            </a:r>
            <a:r>
              <a:rPr lang="en-US" sz="2000" dirty="0" err="1" smtClean="0"/>
              <a:t>wavenumber</a:t>
            </a:r>
            <a:r>
              <a:rPr lang="en-US" sz="2000" dirty="0" smtClean="0"/>
              <a:t>,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 )</a:t>
            </a:r>
            <a:r>
              <a:rPr lang="en-US" sz="1800" dirty="0" smtClean="0"/>
              <a:t> </a:t>
            </a:r>
            <a:r>
              <a:rPr lang="en-US" sz="2000" dirty="0" smtClean="0"/>
              <a:t>is the first-order Bragg scattering coefficient,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= 2k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/>
              <a:t>is the Bragg </a:t>
            </a:r>
            <a:r>
              <a:rPr lang="en-US" sz="2000" dirty="0" err="1" smtClean="0"/>
              <a:t>wavenumber</a:t>
            </a:r>
            <a:r>
              <a:rPr lang="en-US" sz="2000" dirty="0" smtClean="0"/>
              <a:t>, and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 is the wave spectrum</a:t>
            </a:r>
          </a:p>
          <a:p>
            <a:pPr>
              <a:spcBef>
                <a:spcPts val="3000"/>
              </a:spcBef>
            </a:pPr>
            <a:r>
              <a:rPr lang="en-US" sz="2000" dirty="0" smtClean="0"/>
              <a:t>At low grazing angles, and for horizontal polarization, this reduces to</a:t>
            </a:r>
          </a:p>
          <a:p>
            <a:pPr>
              <a:spcBef>
                <a:spcPts val="1000"/>
              </a:spcBef>
              <a:buNone/>
            </a:pPr>
            <a:endParaRPr lang="en-US" sz="2000" dirty="0" smtClean="0"/>
          </a:p>
          <a:p>
            <a:pPr>
              <a:spcBef>
                <a:spcPts val="2000"/>
              </a:spcBef>
              <a:buNone/>
            </a:pPr>
            <a:r>
              <a:rPr lang="en-US" sz="2000" dirty="0" smtClean="0"/>
              <a:t>	where				 ,  and		         where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is the radial component of the surface slope,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2000" dirty="0" smtClean="0">
                <a:sym typeface="Symbol"/>
              </a:rPr>
              <a:t> is the antenna height, and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 is the range distance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719263" y="2108200"/>
          <a:ext cx="5276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2971800" imgH="228600" progId="Equation.3">
                  <p:embed/>
                </p:oleObj>
              </mc:Choice>
              <mc:Fallback>
                <p:oleObj name="Equation" r:id="rId3" imgW="29718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2108200"/>
                        <a:ext cx="5276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124200" y="4362650"/>
          <a:ext cx="26606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1460160" imgH="215640" progId="Equation.3">
                  <p:embed/>
                </p:oleObj>
              </mc:Choice>
              <mc:Fallback>
                <p:oleObj name="Equation" r:id="rId5" imgW="146016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62650"/>
                        <a:ext cx="26606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662112" y="4876800"/>
          <a:ext cx="35194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7" imgW="1930320" imgH="215640" progId="Equation.3">
                  <p:embed/>
                </p:oleObj>
              </mc:Choice>
              <mc:Fallback>
                <p:oleObj name="Equation" r:id="rId7" imgW="193032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2" y="4876800"/>
                        <a:ext cx="35194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791200" y="4924125"/>
          <a:ext cx="15716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9" imgW="863280" imgH="190440" progId="Equation.3">
                  <p:embed/>
                </p:oleObj>
              </mc:Choice>
              <mc:Fallback>
                <p:oleObj name="Equation" r:id="rId9" imgW="863280" imgH="1904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924125"/>
                        <a:ext cx="15716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Approximation of Log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Most marine navigational radars employ a logarithmic amplifier, and the video signal (or image intensity) can be written as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 =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150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1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+1)</a:t>
            </a:r>
            <a:r>
              <a:rPr lang="en-US" sz="2000" dirty="0" smtClean="0"/>
              <a:t> where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1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/>
              <a:t> is the received power and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1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/>
              <a:t> is the noise power</a:t>
            </a:r>
          </a:p>
          <a:p>
            <a:pPr>
              <a:spcBef>
                <a:spcPts val="3000"/>
              </a:spcBef>
            </a:pPr>
            <a:r>
              <a:rPr lang="en-US" sz="2000" dirty="0" smtClean="0"/>
              <a:t>Coincidentally, the log function is closely approximated by the fourth root function, i.e. 			     for 0 &lt;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150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1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&lt; 200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743200" y="2895600"/>
          <a:ext cx="26146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1434960" imgH="215640" progId="Equation.3">
                  <p:embed/>
                </p:oleObj>
              </mc:Choice>
              <mc:Fallback>
                <p:oleObj name="Equation" r:id="rId3" imgW="14349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26146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Fig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2" t="4603" r="6042"/>
          <a:stretch>
            <a:fillRect/>
          </a:stretch>
        </p:blipFill>
        <p:spPr bwMode="auto">
          <a:xfrm>
            <a:off x="2743200" y="3428999"/>
            <a:ext cx="3492770" cy="284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Log-Amplified Signal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Combining this approximation for the log function with the Bragg scattering model for low grazing angles, and including an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 falloff in the received power, we have the expression</a:t>
            </a:r>
          </a:p>
          <a:p>
            <a:pPr>
              <a:spcBef>
                <a:spcPts val="4000"/>
              </a:spcBef>
              <a:buNone/>
            </a:pPr>
            <a:r>
              <a:rPr lang="en-US" sz="2000" dirty="0" smtClean="0"/>
              <a:t>	for the log-amplified video signal or image intensity, neglecting antenna gain variations</a:t>
            </a:r>
          </a:p>
          <a:p>
            <a:endParaRPr lang="en-US" sz="2000" dirty="0" smtClean="0"/>
          </a:p>
          <a:p>
            <a:r>
              <a:rPr lang="en-US" sz="2000" dirty="0" smtClean="0"/>
              <a:t>If there were no wave shadowing, averaging this signal over time would yield the result</a:t>
            </a:r>
          </a:p>
          <a:p>
            <a:pPr>
              <a:spcBef>
                <a:spcPts val="4000"/>
              </a:spcBef>
              <a:buNone/>
            </a:pPr>
            <a:r>
              <a:rPr lang="en-US" sz="2000" dirty="0" smtClean="0"/>
              <a:t>	since 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r </a:t>
            </a:r>
            <a:r>
              <a:rPr lang="en-US" sz="2000" dirty="0" smtClean="0">
                <a:sym typeface="Symbol"/>
              </a:rPr>
              <a:t>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895600" y="2305250"/>
          <a:ext cx="29337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1612800" imgH="215640" progId="Equation.3">
                  <p:embed/>
                </p:oleObj>
              </mc:Choice>
              <mc:Fallback>
                <p:oleObj name="Equation" r:id="rId3" imgW="16128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05250"/>
                        <a:ext cx="29337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360738" y="4495800"/>
          <a:ext cx="207803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5" imgW="1143000" imgH="215640" progId="Equation.3">
                  <p:embed/>
                </p:oleObj>
              </mc:Choice>
              <mc:Fallback>
                <p:oleObj name="Equation" r:id="rId5" imgW="114300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4495800"/>
                        <a:ext cx="2078037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Wave Shadowing Effects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From simple geometric considerations, the mean surface slope within any geometrically shadowed region can be shown to be equal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(for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 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The ensemble-averaged slope in partially shadowed regions can then be written as 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r </a:t>
            </a:r>
            <a:r>
              <a:rPr lang="en-US" sz="2000" dirty="0" smtClean="0">
                <a:sym typeface="Symbol"/>
              </a:rPr>
              <a:t>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rs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+ (1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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0  </a:t>
            </a:r>
            <a:r>
              <a:rPr lang="en-US" sz="2000" dirty="0" smtClean="0">
                <a:cs typeface="Times New Roman" pitchFamily="18" charset="0"/>
                <a:sym typeface="Symbol"/>
              </a:rPr>
              <a:t>where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cs typeface="Times New Roman" pitchFamily="18" charset="0"/>
                <a:sym typeface="Symbol"/>
              </a:rPr>
              <a:t>is the shadowing fraction, 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rs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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cs typeface="Times New Roman" pitchFamily="18" charset="0"/>
                <a:sym typeface="Symbol"/>
              </a:rPr>
              <a:t> is the mean slope in shadowed regions, and 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</a:t>
            </a:r>
            <a:r>
              <a:rPr lang="en-US" sz="2000" dirty="0" smtClean="0">
                <a:cs typeface="Times New Roman" pitchFamily="18" charset="0"/>
                <a:sym typeface="Symbol"/>
              </a:rPr>
              <a:t> is the mean slope in illuminated (</a:t>
            </a:r>
            <a:r>
              <a:rPr lang="en-US" sz="2000" dirty="0" err="1" smtClean="0">
                <a:cs typeface="Times New Roman" pitchFamily="18" charset="0"/>
                <a:sym typeface="Symbol"/>
              </a:rPr>
              <a:t>unshadowed</a:t>
            </a:r>
            <a:r>
              <a:rPr lang="en-US" sz="2000" dirty="0" smtClean="0">
                <a:cs typeface="Times New Roman" pitchFamily="18" charset="0"/>
                <a:sym typeface="Symbol"/>
              </a:rPr>
              <a:t>) regions</a:t>
            </a:r>
          </a:p>
          <a:p>
            <a:r>
              <a:rPr lang="en-US" sz="2000" dirty="0" smtClean="0">
                <a:cs typeface="Times New Roman" pitchFamily="18" charset="0"/>
                <a:sym typeface="Symbol"/>
              </a:rPr>
              <a:t>The average surface slope in </a:t>
            </a:r>
            <a:r>
              <a:rPr lang="en-US" sz="2000" dirty="0" err="1" smtClean="0">
                <a:cs typeface="Times New Roman" pitchFamily="18" charset="0"/>
                <a:sym typeface="Symbol"/>
              </a:rPr>
              <a:t>unshadowed</a:t>
            </a:r>
            <a:r>
              <a:rPr lang="en-US" sz="2000" dirty="0" smtClean="0">
                <a:cs typeface="Times New Roman" pitchFamily="18" charset="0"/>
                <a:sym typeface="Symbol"/>
              </a:rPr>
              <a:t> regions is therefore</a:t>
            </a:r>
          </a:p>
          <a:p>
            <a:pPr>
              <a:buNone/>
            </a:pPr>
            <a:r>
              <a:rPr lang="en-US" sz="2000" dirty="0" smtClean="0">
                <a:cs typeface="Times New Roman" pitchFamily="18" charset="0"/>
                <a:sym typeface="Symbol"/>
              </a:rPr>
              <a:t>		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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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/ (1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sz="2000" dirty="0" smtClean="0">
              <a:cs typeface="Times New Roman" pitchFamily="18" charset="0"/>
              <a:sym typeface="Symbol"/>
            </a:endParaRPr>
          </a:p>
          <a:p>
            <a:pPr>
              <a:spcBef>
                <a:spcPts val="1000"/>
              </a:spcBef>
            </a:pPr>
            <a:r>
              <a:rPr lang="en-US" sz="2000" dirty="0" smtClean="0">
                <a:cs typeface="Times New Roman" pitchFamily="18" charset="0"/>
                <a:sym typeface="Symbol"/>
              </a:rPr>
              <a:t>The time-averaged signal in partially shadowed regions is then</a:t>
            </a:r>
          </a:p>
          <a:p>
            <a:endParaRPr lang="en-US" sz="2000" dirty="0" smtClean="0">
              <a:cs typeface="Times New Roman" pitchFamily="18" charset="0"/>
              <a:sym typeface="Symbol"/>
            </a:endParaRPr>
          </a:p>
          <a:p>
            <a:endParaRPr lang="en-US" sz="2000" dirty="0" smtClean="0">
              <a:cs typeface="Times New Roman" pitchFamily="18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444750" y="4778375"/>
          <a:ext cx="38338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3" imgW="2108160" imgH="228600" progId="Equation.3">
                  <p:embed/>
                </p:oleObj>
              </mc:Choice>
              <mc:Fallback>
                <p:oleObj name="Equation" r:id="rId3" imgW="21081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4778375"/>
                        <a:ext cx="38338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054225" y="5310188"/>
          <a:ext cx="4919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5" imgW="2705040" imgH="215640" progId="Equation.3">
                  <p:embed/>
                </p:oleObj>
              </mc:Choice>
              <mc:Fallback>
                <p:oleObj name="Equation" r:id="rId5" imgW="27050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5310188"/>
                        <a:ext cx="4919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Comparisons With Marine Radar Data</a:t>
            </a:r>
            <a:endParaRPr lang="en-US" sz="3600" dirty="0"/>
          </a:p>
        </p:txBody>
      </p:sp>
      <p:pic>
        <p:nvPicPr>
          <p:cNvPr id="7" name="Picture 6" descr="C:\Projects\Marine Radar paper\Fig2.png"/>
          <p:cNvPicPr>
            <a:picLocks noChangeAspect="1"/>
          </p:cNvPicPr>
          <p:nvPr/>
        </p:nvPicPr>
        <p:blipFill>
          <a:blip r:embed="rId2" cstate="print"/>
          <a:srcRect l="4316" r="6905"/>
          <a:stretch>
            <a:fillRect/>
          </a:stretch>
        </p:blipFill>
        <p:spPr bwMode="auto">
          <a:xfrm>
            <a:off x="685800" y="1828800"/>
            <a:ext cx="3527056" cy="29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Projects\Marine Radar paper\Fig3.png"/>
          <p:cNvPicPr>
            <a:picLocks noChangeAspect="1"/>
          </p:cNvPicPr>
          <p:nvPr/>
        </p:nvPicPr>
        <p:blipFill>
          <a:blip r:embed="rId3" cstate="print"/>
          <a:srcRect l="4316" r="6905"/>
          <a:stretch>
            <a:fillRect/>
          </a:stretch>
        </p:blipFill>
        <p:spPr bwMode="auto">
          <a:xfrm>
            <a:off x="4854944" y="1838528"/>
            <a:ext cx="3527056" cy="29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09600" y="4953000"/>
            <a:ext cx="38411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Time-averaged X-band image intensities collected from FLIP during Hi-Res experiment (courtesy Eric Terrill, Scripps Institution)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769485" y="4947152"/>
            <a:ext cx="38411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Time-averaged X-band image intensities collected near Newport, Oregon (courtesy Merrick Haller, Oregon State University)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Surface Slope Estimation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Using the previously described model, the radial component of the surface slope can be estimated as</a:t>
            </a:r>
          </a:p>
          <a:p>
            <a:pPr>
              <a:spcBef>
                <a:spcPts val="2000"/>
              </a:spcBef>
              <a:buNone/>
            </a:pPr>
            <a:r>
              <a:rPr lang="en-US" sz="2000" dirty="0" smtClean="0"/>
              <a:t>				            where			          ,</a:t>
            </a:r>
          </a:p>
          <a:p>
            <a:pPr>
              <a:spcBef>
                <a:spcPts val="2000"/>
              </a:spcBef>
              <a:buNone/>
            </a:pPr>
            <a:r>
              <a:rPr lang="en-US" sz="2000" dirty="0" smtClean="0"/>
              <a:t>		   is the image intensity and              represents a suitable ensemble average (possibly a low-pass filtered version) of the image intensity</a:t>
            </a:r>
          </a:p>
          <a:p>
            <a:pPr>
              <a:spcBef>
                <a:spcPts val="2000"/>
              </a:spcBef>
            </a:pPr>
            <a:r>
              <a:rPr lang="en-US" sz="2000" dirty="0" smtClean="0"/>
              <a:t>This relationship is assumed to be valid in </a:t>
            </a:r>
            <a:r>
              <a:rPr lang="en-US" sz="2000" dirty="0" err="1" smtClean="0"/>
              <a:t>unshadowed</a:t>
            </a:r>
            <a:r>
              <a:rPr lang="en-US" sz="2000" dirty="0" smtClean="0"/>
              <a:t> regions: within shadowed portions of the surface 	        and 		     , and this equation yields an estimated slope of  –</a:t>
            </a:r>
            <a:r>
              <a:rPr lang="en-US" sz="1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/>
              <a:t>, which is a valid estimate of the slope at the first shadowed point and of the mean slope within the shadowed region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4188" y="2376488"/>
          <a:ext cx="182562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1041120" imgH="330120" progId="Equation.3">
                  <p:embed/>
                </p:oleObj>
              </mc:Choice>
              <mc:Fallback>
                <p:oleObj name="Equation" r:id="rId3" imgW="1041120" imgH="330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2376488"/>
                        <a:ext cx="1825625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76800" y="2315963"/>
          <a:ext cx="2603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5" imgW="1485720" imgH="406080" progId="Equation.3">
                  <p:embed/>
                </p:oleObj>
              </mc:Choice>
              <mc:Fallback>
                <p:oleObj name="Equation" r:id="rId5" imgW="148572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15963"/>
                        <a:ext cx="26035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97362" y="3031925"/>
          <a:ext cx="7318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7" imgW="419040" imgH="215640" progId="Equation.3">
                  <p:embed/>
                </p:oleObj>
              </mc:Choice>
              <mc:Fallback>
                <p:oleObj name="Equation" r:id="rId7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2" y="3031925"/>
                        <a:ext cx="73183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57450" y="3076875"/>
          <a:ext cx="7318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9" imgW="419040" imgH="190440" progId="Equation.3">
                  <p:embed/>
                </p:oleObj>
              </mc:Choice>
              <mc:Fallback>
                <p:oleObj name="Equation" r:id="rId9" imgW="419040" imgH="190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450" y="3076875"/>
                        <a:ext cx="7318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398962" y="4257575"/>
          <a:ext cx="10874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11" imgW="622080" imgH="190440" progId="Equation.3">
                  <p:embed/>
                </p:oleObj>
              </mc:Choice>
              <mc:Fallback>
                <p:oleObj name="Equation" r:id="rId11" imgW="62208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2" y="4257575"/>
                        <a:ext cx="10874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986463" y="4257675"/>
          <a:ext cx="12652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13" imgW="723600" imgH="190440" progId="Equation.3">
                  <p:embed/>
                </p:oleObj>
              </mc:Choice>
              <mc:Fallback>
                <p:oleObj name="Equation" r:id="rId13" imgW="723600" imgH="1904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4257675"/>
                        <a:ext cx="126523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364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A Simple Model for Marine Radar Images of the Ocean Surface</vt:lpstr>
      <vt:lpstr>Bragg Scattering</vt:lpstr>
      <vt:lpstr>Approximation of Log Function</vt:lpstr>
      <vt:lpstr>Log-Amplified Signal Model</vt:lpstr>
      <vt:lpstr>Wave Shadowing Effects</vt:lpstr>
      <vt:lpstr>Comparisons With Marine Radar Data</vt:lpstr>
      <vt:lpstr>Surface Slope Estimation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DLyzenga</dc:creator>
  <cp:lastModifiedBy>Brian Rasmussen</cp:lastModifiedBy>
  <cp:revision>52</cp:revision>
  <dcterms:created xsi:type="dcterms:W3CDTF">2006-08-16T00:00:00Z</dcterms:created>
  <dcterms:modified xsi:type="dcterms:W3CDTF">2015-07-21T22:24:23Z</dcterms:modified>
</cp:coreProperties>
</file>