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Default Extension="avi"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1"/>
  </p:notesMasterIdLst>
  <p:sldIdLst>
    <p:sldId id="256" r:id="rId2"/>
    <p:sldId id="270" r:id="rId3"/>
    <p:sldId id="268" r:id="rId4"/>
    <p:sldId id="271" r:id="rId5"/>
    <p:sldId id="263" r:id="rId6"/>
    <p:sldId id="262" r:id="rId7"/>
    <p:sldId id="277" r:id="rId8"/>
    <p:sldId id="264" r:id="rId9"/>
    <p:sldId id="265" r:id="rId10"/>
    <p:sldId id="278" r:id="rId11"/>
    <p:sldId id="267" r:id="rId12"/>
    <p:sldId id="266" r:id="rId13"/>
    <p:sldId id="269" r:id="rId14"/>
    <p:sldId id="272" r:id="rId15"/>
    <p:sldId id="273" r:id="rId16"/>
    <p:sldId id="276" r:id="rId17"/>
    <p:sldId id="274" r:id="rId18"/>
    <p:sldId id="275" r:id="rId19"/>
    <p:sldId id="27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0DE3B13-7CC1-8140-A750-46C323FD52DE}">
          <p14:sldIdLst>
            <p14:sldId id="256"/>
            <p14:sldId id="270"/>
            <p14:sldId id="268"/>
            <p14:sldId id="271"/>
            <p14:sldId id="263"/>
            <p14:sldId id="262"/>
            <p14:sldId id="277"/>
            <p14:sldId id="264"/>
            <p14:sldId id="265"/>
            <p14:sldId id="278"/>
            <p14:sldId id="267"/>
            <p14:sldId id="266"/>
            <p14:sldId id="269"/>
            <p14:sldId id="272"/>
            <p14:sldId id="273"/>
            <p14:sldId id="276"/>
            <p14:sldId id="274"/>
            <p14:sldId id="275"/>
            <p14:sldId id="27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9AA"/>
    <a:srgbClr val="E6DA1C"/>
    <a:srgbClr val="1C2A5F"/>
    <a:srgbClr val="1F204A"/>
    <a:srgbClr val="648FB8"/>
    <a:srgbClr val="6D8FB8"/>
    <a:srgbClr val="01225A"/>
    <a:srgbClr val="0122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41" autoAdjust="0"/>
  </p:normalViewPr>
  <p:slideViewPr>
    <p:cSldViewPr snapToGrid="0" snapToObjects="1">
      <p:cViewPr>
        <p:scale>
          <a:sx n="100" d="100"/>
          <a:sy n="100" d="100"/>
        </p:scale>
        <p:origin x="-2864" y="-1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B85F93-3331-FC49-AD6A-9F1BADDFFD3B}" type="datetimeFigureOut">
              <a:rPr lang="en-US" smtClean="0"/>
              <a:t>7/21/15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BD3B4A-6097-FB45-A0CD-0CBBE2D005F2}" type="slidenum">
              <a:rPr lang="en-US" smtClean="0"/>
              <a:t>‹#›</a:t>
            </a:fld>
            <a:endParaRPr lang="en-US"/>
          </a:p>
        </p:txBody>
      </p:sp>
    </p:spTree>
    <p:extLst>
      <p:ext uri="{BB962C8B-B14F-4D97-AF65-F5344CB8AC3E}">
        <p14:creationId xmlns:p14="http://schemas.microsoft.com/office/powerpoint/2010/main" val="30260548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NOC powerpoin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892425"/>
            <a:ext cx="7772400" cy="638175"/>
          </a:xfrm>
          <a:prstGeom prst="rect">
            <a:avLst/>
          </a:prstGeom>
        </p:spPr>
        <p:txBody>
          <a:bodyPr/>
          <a:lstStyle>
            <a:lvl1pPr>
              <a:defRPr>
                <a:solidFill>
                  <a:srgbClr val="E6DA1C"/>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3644900"/>
            <a:ext cx="6400800" cy="368300"/>
          </a:xfrm>
          <a:prstGeom prst="rect">
            <a:avLst/>
          </a:prstGeom>
        </p:spPr>
        <p:txBody>
          <a:bodyPr>
            <a:normAutofit/>
          </a:bodyPr>
          <a:lstStyle>
            <a:lvl1pPr marL="0" indent="0" algn="ctr">
              <a:buNone/>
              <a:defRPr sz="15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417777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290882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68601"/>
            <a:ext cx="7772400" cy="584200"/>
          </a:xfrm>
          <a:prstGeom prst="rect">
            <a:avLst/>
          </a:prstGeom>
        </p:spPr>
        <p:txBody>
          <a:bodyPr anchor="t">
            <a:normAutofit/>
          </a:bodyPr>
          <a:lstStyle>
            <a:lvl1pPr algn="ctr">
              <a:defRPr sz="3000" b="0" i="0" cap="none"/>
            </a:lvl1pPr>
          </a:lstStyle>
          <a:p>
            <a:r>
              <a:rPr lang="en-GB" dirty="0" smtClean="0"/>
              <a:t>Click to edit Master title style</a:t>
            </a:r>
            <a:endParaRPr lang="en-US" dirty="0"/>
          </a:p>
        </p:txBody>
      </p:sp>
      <p:sp>
        <p:nvSpPr>
          <p:cNvPr id="3" name="Text Placeholder 2"/>
          <p:cNvSpPr>
            <a:spLocks noGrp="1"/>
          </p:cNvSpPr>
          <p:nvPr>
            <p:ph type="body" idx="1"/>
          </p:nvPr>
        </p:nvSpPr>
        <p:spPr>
          <a:xfrm>
            <a:off x="722313" y="3365501"/>
            <a:ext cx="7772400" cy="558799"/>
          </a:xfrm>
          <a:prstGeom prst="rect">
            <a:avLst/>
          </a:prstGeom>
        </p:spPr>
        <p:txBody>
          <a:bodyPr anchor="ctr" anchorCtr="0">
            <a:normAutofit/>
          </a:bodyPr>
          <a:lstStyle>
            <a:lvl1pPr marL="0" indent="0" algn="ctr">
              <a:buNone/>
              <a:defRPr sz="1500" b="1" i="0" cap="all">
                <a:solidFill>
                  <a:srgbClr val="3879A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Tree>
    <p:extLst>
      <p:ext uri="{BB962C8B-B14F-4D97-AF65-F5344CB8AC3E}">
        <p14:creationId xmlns:p14="http://schemas.microsoft.com/office/powerpoint/2010/main" val="45080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330787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Tree>
    <p:extLst>
      <p:ext uri="{BB962C8B-B14F-4D97-AF65-F5344CB8AC3E}">
        <p14:creationId xmlns:p14="http://schemas.microsoft.com/office/powerpoint/2010/main" val="391041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80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145238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691707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Header Arial bold 30pt dark blue</a:t>
            </a:r>
            <a:endParaRPr lang="en-US" dirty="0"/>
          </a:p>
        </p:txBody>
      </p:sp>
      <p:sp>
        <p:nvSpPr>
          <p:cNvPr id="8" name="Text Placeholder 2"/>
          <p:cNvSpPr>
            <a:spLocks noGrp="1"/>
          </p:cNvSpPr>
          <p:nvPr>
            <p:ph type="body" idx="1"/>
          </p:nvPr>
        </p:nvSpPr>
        <p:spPr>
          <a:xfrm>
            <a:off x="457200" y="1600201"/>
            <a:ext cx="8229600" cy="4299998"/>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 black</a:t>
            </a:r>
          </a:p>
          <a:p>
            <a:pPr lvl="2"/>
            <a:r>
              <a:rPr lang="en-GB" dirty="0" smtClean="0"/>
              <a:t>Second level whit</a:t>
            </a:r>
          </a:p>
        </p:txBody>
      </p:sp>
      <p:pic>
        <p:nvPicPr>
          <p:cNvPr id="6" name="Picture 5" descr="NOC powerpoint Ex footer.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825236"/>
            <a:ext cx="9144000" cy="1045464"/>
          </a:xfrm>
          <a:prstGeom prst="rect">
            <a:avLst/>
          </a:prstGeom>
        </p:spPr>
      </p:pic>
    </p:spTree>
    <p:extLst>
      <p:ext uri="{BB962C8B-B14F-4D97-AF65-F5344CB8AC3E}">
        <p14:creationId xmlns:p14="http://schemas.microsoft.com/office/powerpoint/2010/main" val="163223333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2" r:id="rId6"/>
    <p:sldLayoutId id="2147483663" r:id="rId7"/>
    <p:sldLayoutId id="2147483664" r:id="rId8"/>
  </p:sldLayoutIdLst>
  <p:txStyles>
    <p:titleStyle>
      <a:lvl1pPr algn="ctr" defTabSz="457200" rtl="0" eaLnBrk="1" latinLnBrk="0" hangingPunct="1">
        <a:spcBef>
          <a:spcPct val="0"/>
        </a:spcBef>
        <a:buNone/>
        <a:defRPr sz="3000" kern="1200">
          <a:solidFill>
            <a:srgbClr val="1F204A"/>
          </a:solidFill>
          <a:latin typeface="+mj-lt"/>
          <a:ea typeface="+mj-ea"/>
          <a:cs typeface="+mj-cs"/>
        </a:defRPr>
      </a:lvl1pPr>
    </p:titleStyle>
    <p:bodyStyle>
      <a:lvl1pPr marL="0" indent="0" algn="l" defTabSz="457200" rtl="0" eaLnBrk="1" latinLnBrk="0" hangingPunct="1">
        <a:spcBef>
          <a:spcPct val="20000"/>
        </a:spcBef>
        <a:buFontTx/>
        <a:buNone/>
        <a:defRPr sz="2000" kern="1200">
          <a:solidFill>
            <a:srgbClr val="3879AA"/>
          </a:solidFill>
          <a:latin typeface="+mn-lt"/>
          <a:ea typeface="+mn-ea"/>
          <a:cs typeface="+mn-cs"/>
        </a:defRPr>
      </a:lvl1pPr>
      <a:lvl2pPr marL="0" indent="-216000" algn="l" defTabSz="457200" rtl="0" eaLnBrk="1" latinLnBrk="0" hangingPunct="1">
        <a:spcBef>
          <a:spcPts val="480"/>
        </a:spcBef>
        <a:buFont typeface="Arial"/>
        <a:buChar char="•"/>
        <a:defRPr sz="2000" kern="1200">
          <a:solidFill>
            <a:schemeClr val="tx1"/>
          </a:solidFill>
          <a:latin typeface="+mn-lt"/>
          <a:ea typeface="+mn-ea"/>
          <a:cs typeface="+mn-cs"/>
        </a:defRPr>
      </a:lvl2pPr>
      <a:lvl3pPr marL="0" indent="-2160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avi"/><Relationship Id="rId2" Type="http://schemas.openxmlformats.org/officeDocument/2006/relationships/video" Target="../media/media1.avi"/></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RCS of seabirds: shedding (microwave) light on an old detection problem</a:t>
            </a:r>
            <a:endParaRPr lang="en-US" dirty="0"/>
          </a:p>
        </p:txBody>
      </p:sp>
      <p:sp>
        <p:nvSpPr>
          <p:cNvPr id="3" name="Subtitle 2"/>
          <p:cNvSpPr>
            <a:spLocks noGrp="1"/>
          </p:cNvSpPr>
          <p:nvPr>
            <p:ph type="subTitle" idx="1"/>
          </p:nvPr>
        </p:nvSpPr>
        <p:spPr/>
        <p:txBody>
          <a:bodyPr/>
          <a:lstStyle/>
          <a:p>
            <a:r>
              <a:rPr lang="en-US" dirty="0" smtClean="0"/>
              <a:t>David M</a:t>
            </a:r>
            <a:r>
              <a:rPr lang="en-US" cap="none" dirty="0" smtClean="0"/>
              <a:t>c</a:t>
            </a:r>
            <a:r>
              <a:rPr lang="en-US" dirty="0" smtClean="0"/>
              <a:t>Cann</a:t>
            </a:r>
            <a:endParaRPr lang="en-US" dirty="0"/>
          </a:p>
        </p:txBody>
      </p:sp>
    </p:spTree>
    <p:extLst>
      <p:ext uri="{BB962C8B-B14F-4D97-AF65-F5344CB8AC3E}">
        <p14:creationId xmlns:p14="http://schemas.microsoft.com/office/powerpoint/2010/main" val="23720466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9904"/>
          </a:xfrm>
        </p:spPr>
      </p:pic>
    </p:spTree>
    <p:extLst>
      <p:ext uri="{BB962C8B-B14F-4D97-AF65-F5344CB8AC3E}">
        <p14:creationId xmlns:p14="http://schemas.microsoft.com/office/powerpoint/2010/main" val="28034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1587"/>
            <a:ext cx="8229600" cy="801687"/>
          </a:xfrm>
        </p:spPr>
        <p:txBody>
          <a:bodyPr/>
          <a:lstStyle/>
          <a:p>
            <a:r>
              <a:rPr lang="en-GB" dirty="0" smtClean="0"/>
              <a:t>GANNET output</a:t>
            </a:r>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C:\Users\dmca.NERC\Desktop\RCS\Paper\trac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18" y="0"/>
            <a:ext cx="94305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9609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1143000"/>
          </a:xfrm>
        </p:spPr>
        <p:txBody>
          <a:bodyPr/>
          <a:lstStyle/>
          <a:p>
            <a:r>
              <a:rPr lang="en-GB" dirty="0" smtClean="0"/>
              <a:t>“If it looks like a duck and quacks like a duck – its probably a duck. Or a wave.”</a:t>
            </a:r>
            <a:endParaRPr lang="en-GB" dirty="0"/>
          </a:p>
        </p:txBody>
      </p:sp>
      <p:sp>
        <p:nvSpPr>
          <p:cNvPr id="3" name="Content Placeholder 2"/>
          <p:cNvSpPr>
            <a:spLocks noGrp="1"/>
          </p:cNvSpPr>
          <p:nvPr>
            <p:ph idx="1"/>
          </p:nvPr>
        </p:nvSpPr>
        <p:spPr>
          <a:xfrm>
            <a:off x="457200" y="1219200"/>
            <a:ext cx="8229600" cy="4525963"/>
          </a:xfrm>
        </p:spPr>
        <p:txBody>
          <a:bodyPr>
            <a:normAutofit lnSpcReduction="10000"/>
          </a:bodyPr>
          <a:lstStyle/>
          <a:p>
            <a:r>
              <a:rPr lang="en-GB" dirty="0" smtClean="0"/>
              <a:t>Unfortunately, for a single scan there can be no discernible difference between the backscatter from a seabird and from a cresting wave.</a:t>
            </a:r>
          </a:p>
          <a:p>
            <a:endParaRPr lang="en-GB" dirty="0"/>
          </a:p>
          <a:p>
            <a:r>
              <a:rPr lang="en-GB" dirty="0" smtClean="0"/>
              <a:t>As there was no validation data available to tune GANNET, outputs were inspected by eye to ensure that, for the most part, the program was tracking targets that looked like birds and ignoring sea clutter and parameters were tuned accordingly.</a:t>
            </a:r>
          </a:p>
          <a:p>
            <a:endParaRPr lang="en-GB" dirty="0" smtClean="0"/>
          </a:p>
          <a:p>
            <a:r>
              <a:rPr lang="en-GB" dirty="0" smtClean="0"/>
              <a:t>Satisfied that the majority of GANNET track outputs were of birds rather than clutter the algorithm was run on ~3 months of radar data collected during the FLOWBEC-4D project</a:t>
            </a:r>
          </a:p>
          <a:p>
            <a:endParaRPr lang="en-GB" dirty="0"/>
          </a:p>
          <a:p>
            <a:r>
              <a:rPr lang="en-GB" dirty="0" smtClean="0"/>
              <a:t>Over 3094 records containing 102,000 tracks comprising </a:t>
            </a:r>
            <a:r>
              <a:rPr lang="en-GB" b="1" dirty="0" smtClean="0"/>
              <a:t>2.36 million </a:t>
            </a:r>
            <a:r>
              <a:rPr lang="en-GB" dirty="0" smtClean="0"/>
              <a:t>target readings</a:t>
            </a:r>
          </a:p>
        </p:txBody>
      </p:sp>
    </p:spTree>
    <p:extLst>
      <p:ext uri="{BB962C8B-B14F-4D97-AF65-F5344CB8AC3E}">
        <p14:creationId xmlns:p14="http://schemas.microsoft.com/office/powerpoint/2010/main" val="5806050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Measurement of RCS</a:t>
            </a:r>
            <a:endParaRPr lang="en-GB" dirty="0"/>
          </a:p>
        </p:txBody>
      </p:sp>
      <p:sp>
        <p:nvSpPr>
          <p:cNvPr id="3" name="Content Placeholder 2"/>
          <p:cNvSpPr>
            <a:spLocks noGrp="1"/>
          </p:cNvSpPr>
          <p:nvPr>
            <p:ph idx="1"/>
          </p:nvPr>
        </p:nvSpPr>
        <p:spPr>
          <a:xfrm>
            <a:off x="457200" y="1352550"/>
            <a:ext cx="8229600" cy="4525963"/>
          </a:xfrm>
        </p:spPr>
        <p:txBody>
          <a:bodyPr>
            <a:normAutofit fontScale="92500" lnSpcReduction="10000"/>
          </a:bodyPr>
          <a:lstStyle/>
          <a:p>
            <a:r>
              <a:rPr lang="en-GB" dirty="0" smtClean="0"/>
              <a:t>Traditionally, in </a:t>
            </a:r>
            <a:r>
              <a:rPr lang="en-GB" dirty="0"/>
              <a:t>order to </a:t>
            </a:r>
            <a:r>
              <a:rPr lang="en-GB" dirty="0" smtClean="0"/>
              <a:t>detect and identify </a:t>
            </a:r>
            <a:r>
              <a:rPr lang="en-GB" dirty="0"/>
              <a:t>a target it must be distinguished from the radar background – i.e. clutter.</a:t>
            </a:r>
          </a:p>
          <a:p>
            <a:endParaRPr lang="en-GB" dirty="0"/>
          </a:p>
          <a:p>
            <a:r>
              <a:rPr lang="en-GB" dirty="0"/>
              <a:t>This is accomplished for aircraft by measuring the aspect-dependent radar cross section (RCS) of the particular model</a:t>
            </a:r>
          </a:p>
          <a:p>
            <a:endParaRPr lang="en-GB" dirty="0" smtClean="0"/>
          </a:p>
          <a:p>
            <a:r>
              <a:rPr lang="en-GB" dirty="0" smtClean="0"/>
              <a:t>In order to measure an aircraft’s RCS it is placed on a rotating pedestal or suspended by wires and illuminated by a calibrated radar.</a:t>
            </a:r>
          </a:p>
          <a:p>
            <a:endParaRPr lang="en-GB" dirty="0"/>
          </a:p>
          <a:p>
            <a:r>
              <a:rPr lang="en-GB" dirty="0" smtClean="0"/>
              <a:t>Understandably the work is difficult and requires an intact specimen of the aircraft in question. </a:t>
            </a:r>
          </a:p>
          <a:p>
            <a:endParaRPr lang="en-GB" dirty="0" smtClean="0"/>
          </a:p>
          <a:p>
            <a:r>
              <a:rPr lang="en-GB" dirty="0" smtClean="0"/>
              <a:t>So if birds are detectable by radar and have (unsurprisingly) a similar shape to aircraft – how does one go about determining the aspect dependent RCS of a bird?</a:t>
            </a:r>
            <a:endParaRPr lang="en-GB" dirty="0"/>
          </a:p>
        </p:txBody>
      </p:sp>
    </p:spTree>
    <p:extLst>
      <p:ext uri="{BB962C8B-B14F-4D97-AF65-F5344CB8AC3E}">
        <p14:creationId xmlns:p14="http://schemas.microsoft.com/office/powerpoint/2010/main" val="6389535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Microwaved duck.</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63"/>
          <a:stretch/>
        </p:blipFill>
        <p:spPr>
          <a:xfrm>
            <a:off x="4695824" y="1024265"/>
            <a:ext cx="3867152" cy="2613671"/>
          </a:xfrm>
          <a:prstGeom prst="rect">
            <a:avLst/>
          </a:prstGeom>
        </p:spPr>
      </p:pic>
      <p:sp>
        <p:nvSpPr>
          <p:cNvPr id="5" name="TextBox 4"/>
          <p:cNvSpPr txBox="1"/>
          <p:nvPr/>
        </p:nvSpPr>
        <p:spPr>
          <a:xfrm>
            <a:off x="323849" y="1276350"/>
            <a:ext cx="4543423" cy="2554545"/>
          </a:xfrm>
          <a:prstGeom prst="rect">
            <a:avLst/>
          </a:prstGeom>
          <a:noFill/>
        </p:spPr>
        <p:txBody>
          <a:bodyPr wrap="square" rtlCol="0">
            <a:spAutoFit/>
          </a:bodyPr>
          <a:lstStyle/>
          <a:p>
            <a:r>
              <a:rPr lang="en-GB" sz="2000" dirty="0" smtClean="0">
                <a:solidFill>
                  <a:srgbClr val="3879AA"/>
                </a:solidFill>
              </a:rPr>
              <a:t>Edwards &amp; Houghton (1959) suspended deceased birds in front of a calibrated X-band radar and measured the aspect-dependent RCS (right). The authors came to suspect conclusions about the effect of wing area on echo magnitude given the experimental setup. </a:t>
            </a:r>
            <a:endParaRPr lang="en-GB" sz="2000" dirty="0">
              <a:solidFill>
                <a:srgbClr val="3879AA"/>
              </a:solidFill>
            </a:endParaRPr>
          </a:p>
        </p:txBody>
      </p:sp>
      <p:sp>
        <p:nvSpPr>
          <p:cNvPr id="6" name="TextBox 5"/>
          <p:cNvSpPr txBox="1"/>
          <p:nvPr/>
        </p:nvSpPr>
        <p:spPr>
          <a:xfrm>
            <a:off x="323849" y="3913981"/>
            <a:ext cx="4257676" cy="1938992"/>
          </a:xfrm>
          <a:prstGeom prst="rect">
            <a:avLst/>
          </a:prstGeom>
          <a:noFill/>
        </p:spPr>
        <p:txBody>
          <a:bodyPr wrap="square" rtlCol="0">
            <a:spAutoFit/>
          </a:bodyPr>
          <a:lstStyle/>
          <a:p>
            <a:r>
              <a:rPr lang="en-GB" sz="2000" dirty="0" smtClean="0">
                <a:solidFill>
                  <a:srgbClr val="3879AA"/>
                </a:solidFill>
              </a:rPr>
              <a:t>Blacksmith &amp; Mack (1965) illuminated tethered, live ducks with a 400MHz (75cm) HF radar and drew no solid conclusions apart from how difficult it is to keep a live duck still for 10 minutes.</a:t>
            </a:r>
            <a:endParaRPr lang="en-GB" sz="2000" dirty="0">
              <a:solidFill>
                <a:srgbClr val="3879AA"/>
              </a:solidFill>
            </a:endParaRPr>
          </a:p>
        </p:txBody>
      </p:sp>
      <p:sp>
        <p:nvSpPr>
          <p:cNvPr id="7" name="TextBox 6"/>
          <p:cNvSpPr txBox="1"/>
          <p:nvPr/>
        </p:nvSpPr>
        <p:spPr>
          <a:xfrm>
            <a:off x="4643437" y="3642994"/>
            <a:ext cx="3971925" cy="461665"/>
          </a:xfrm>
          <a:prstGeom prst="rect">
            <a:avLst/>
          </a:prstGeom>
          <a:noFill/>
        </p:spPr>
        <p:txBody>
          <a:bodyPr wrap="square" rtlCol="0">
            <a:spAutoFit/>
          </a:bodyPr>
          <a:lstStyle/>
          <a:p>
            <a:pPr algn="ctr"/>
            <a:r>
              <a:rPr lang="en-GB" sz="1200" dirty="0" smtClean="0">
                <a:solidFill>
                  <a:srgbClr val="3879AA"/>
                </a:solidFill>
              </a:rPr>
              <a:t>Polar aspect-dependent RCS (m2) of 3 birds from Edwards &amp; Houghton (1959)</a:t>
            </a:r>
            <a:endParaRPr lang="en-GB" sz="1200" dirty="0">
              <a:solidFill>
                <a:srgbClr val="3879AA"/>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630" y="4120822"/>
            <a:ext cx="4320107" cy="1753488"/>
          </a:xfrm>
          <a:prstGeom prst="rect">
            <a:avLst/>
          </a:prstGeom>
        </p:spPr>
      </p:pic>
    </p:spTree>
    <p:extLst>
      <p:ext uri="{BB962C8B-B14F-4D97-AF65-F5344CB8AC3E}">
        <p14:creationId xmlns:p14="http://schemas.microsoft.com/office/powerpoint/2010/main" val="21436094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a:t>
            </a:r>
            <a:endParaRPr lang="en-GB"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631" t="12500" r="6904" b="19618"/>
          <a:stretch/>
        </p:blipFill>
        <p:spPr>
          <a:xfrm>
            <a:off x="238710" y="1638300"/>
            <a:ext cx="5028029" cy="3047999"/>
          </a:xfrm>
        </p:spPr>
      </p:pic>
      <p:sp>
        <p:nvSpPr>
          <p:cNvPr id="5" name="TextBox 4"/>
          <p:cNvSpPr txBox="1"/>
          <p:nvPr/>
        </p:nvSpPr>
        <p:spPr>
          <a:xfrm>
            <a:off x="428039" y="4800600"/>
            <a:ext cx="4838700" cy="523220"/>
          </a:xfrm>
          <a:prstGeom prst="rect">
            <a:avLst/>
          </a:prstGeom>
          <a:noFill/>
        </p:spPr>
        <p:txBody>
          <a:bodyPr wrap="square" rtlCol="0">
            <a:spAutoFit/>
          </a:bodyPr>
          <a:lstStyle/>
          <a:p>
            <a:pPr algn="ctr"/>
            <a:r>
              <a:rPr lang="en-GB" sz="1400" dirty="0" smtClean="0">
                <a:solidFill>
                  <a:srgbClr val="3879AA"/>
                </a:solidFill>
              </a:rPr>
              <a:t>Finding the aspect angle </a:t>
            </a:r>
            <a:r>
              <a:rPr lang="en-GB" sz="1400" i="1" dirty="0" smtClean="0">
                <a:solidFill>
                  <a:srgbClr val="3879AA"/>
                </a:solidFill>
              </a:rPr>
              <a:t>c</a:t>
            </a:r>
            <a:r>
              <a:rPr lang="en-GB" sz="1400" dirty="0" smtClean="0">
                <a:solidFill>
                  <a:srgbClr val="3879AA"/>
                </a:solidFill>
              </a:rPr>
              <a:t> from the radar azimuth </a:t>
            </a:r>
            <a:r>
              <a:rPr lang="en-GB" sz="1400" i="1" dirty="0" smtClean="0">
                <a:solidFill>
                  <a:srgbClr val="3879AA"/>
                </a:solidFill>
              </a:rPr>
              <a:t>b</a:t>
            </a:r>
            <a:r>
              <a:rPr lang="en-GB" sz="1400" dirty="0" smtClean="0">
                <a:solidFill>
                  <a:srgbClr val="3879AA"/>
                </a:solidFill>
              </a:rPr>
              <a:t> and the target track direction </a:t>
            </a:r>
            <a:r>
              <a:rPr lang="en-GB" sz="1400" i="1" dirty="0" smtClean="0">
                <a:solidFill>
                  <a:srgbClr val="3879AA"/>
                </a:solidFill>
              </a:rPr>
              <a:t>a</a:t>
            </a:r>
            <a:endParaRPr lang="en-GB" sz="1400" i="1" dirty="0">
              <a:solidFill>
                <a:srgbClr val="3879AA"/>
              </a:solidFill>
            </a:endParaRPr>
          </a:p>
        </p:txBody>
      </p:sp>
      <p:sp>
        <p:nvSpPr>
          <p:cNvPr id="6" name="TextBox 5"/>
          <p:cNvSpPr txBox="1"/>
          <p:nvPr/>
        </p:nvSpPr>
        <p:spPr>
          <a:xfrm>
            <a:off x="5266739" y="1417638"/>
            <a:ext cx="3724861" cy="4093428"/>
          </a:xfrm>
          <a:prstGeom prst="rect">
            <a:avLst/>
          </a:prstGeom>
          <a:noFill/>
        </p:spPr>
        <p:txBody>
          <a:bodyPr wrap="square" rtlCol="0">
            <a:spAutoFit/>
          </a:bodyPr>
          <a:lstStyle/>
          <a:p>
            <a:r>
              <a:rPr lang="en-GB" sz="2000" dirty="0" smtClean="0">
                <a:solidFill>
                  <a:srgbClr val="3879AA"/>
                </a:solidFill>
              </a:rPr>
              <a:t>To attempt to replicate a polar RCS plot the radar aspect angle was calculated for each target that GANNET had tracked over the survey period</a:t>
            </a:r>
          </a:p>
          <a:p>
            <a:endParaRPr lang="en-GB" sz="2000" dirty="0">
              <a:solidFill>
                <a:srgbClr val="3879AA"/>
              </a:solidFill>
            </a:endParaRPr>
          </a:p>
          <a:p>
            <a:r>
              <a:rPr lang="en-GB" sz="2000" dirty="0" smtClean="0">
                <a:solidFill>
                  <a:srgbClr val="3879AA"/>
                </a:solidFill>
              </a:rPr>
              <a:t>Combined with the prior</a:t>
            </a:r>
            <a:r>
              <a:rPr lang="en-GB" sz="2000" i="1" dirty="0" smtClean="0">
                <a:solidFill>
                  <a:srgbClr val="3879AA"/>
                </a:solidFill>
              </a:rPr>
              <a:t> </a:t>
            </a:r>
            <a:r>
              <a:rPr lang="en-GB" sz="2000" dirty="0" smtClean="0">
                <a:solidFill>
                  <a:srgbClr val="3879AA"/>
                </a:solidFill>
              </a:rPr>
              <a:t>assumption that GANNET mostly tracks birds rather than clutter and the large data set (&gt;2 million readings) the statistical validity is assumed to be sound.</a:t>
            </a:r>
            <a:endParaRPr lang="en-GB" sz="2000" dirty="0">
              <a:solidFill>
                <a:srgbClr val="3879AA"/>
              </a:solidFill>
            </a:endParaRPr>
          </a:p>
        </p:txBody>
      </p:sp>
    </p:spTree>
    <p:extLst>
      <p:ext uri="{BB962C8B-B14F-4D97-AF65-F5344CB8AC3E}">
        <p14:creationId xmlns:p14="http://schemas.microsoft.com/office/powerpoint/2010/main" val="19597290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a:t>
            </a:r>
            <a:endParaRPr lang="en-GB" dirty="0"/>
          </a:p>
        </p:txBody>
      </p:sp>
      <p:sp>
        <p:nvSpPr>
          <p:cNvPr id="3" name="Content Placeholder 2"/>
          <p:cNvSpPr>
            <a:spLocks noGrp="1"/>
          </p:cNvSpPr>
          <p:nvPr>
            <p:ph idx="1"/>
          </p:nvPr>
        </p:nvSpPr>
        <p:spPr/>
        <p:txBody>
          <a:bodyPr/>
          <a:lstStyle/>
          <a:p>
            <a:r>
              <a:rPr lang="en-GB" dirty="0" smtClean="0"/>
              <a:t>The calculated aspect angles were then combined with the digitised, non-dimensional echo magnitude of the target ‘blob’ and the target range.</a:t>
            </a:r>
          </a:p>
          <a:p>
            <a:endParaRPr lang="en-GB" dirty="0"/>
          </a:p>
          <a:p>
            <a:r>
              <a:rPr lang="en-GB" dirty="0" smtClean="0"/>
              <a:t>The data was then interpolated onto a range-aspect-angle polar image.</a:t>
            </a:r>
          </a:p>
          <a:p>
            <a:endParaRPr lang="en-GB" dirty="0"/>
          </a:p>
          <a:p>
            <a:r>
              <a:rPr lang="en-GB" dirty="0" smtClean="0"/>
              <a:t>An attempt was made to ‘calibrate’ the radar but unfortunately without any information regarding the conversion between received power and digital echo magnitude there was no way to accomplish this</a:t>
            </a:r>
          </a:p>
          <a:p>
            <a:endParaRPr lang="en-GB" dirty="0"/>
          </a:p>
          <a:p>
            <a:r>
              <a:rPr lang="en-GB" dirty="0" smtClean="0"/>
              <a:t>The resulting image is therefore normalised to the maximum return (12bit).</a:t>
            </a:r>
          </a:p>
          <a:p>
            <a:endParaRPr lang="en-GB" dirty="0"/>
          </a:p>
        </p:txBody>
      </p:sp>
    </p:spTree>
    <p:extLst>
      <p:ext uri="{BB962C8B-B14F-4D97-AF65-F5344CB8AC3E}">
        <p14:creationId xmlns:p14="http://schemas.microsoft.com/office/powerpoint/2010/main" val="13245826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a:t>
            </a:r>
            <a:endParaRPr lang="en-GB" dirty="0"/>
          </a:p>
        </p:txBody>
      </p:sp>
      <p:sp>
        <p:nvSpPr>
          <p:cNvPr id="4" name="TextBox 3"/>
          <p:cNvSpPr txBox="1"/>
          <p:nvPr/>
        </p:nvSpPr>
        <p:spPr>
          <a:xfrm>
            <a:off x="390525" y="1504950"/>
            <a:ext cx="8296275" cy="3170099"/>
          </a:xfrm>
          <a:prstGeom prst="rect">
            <a:avLst/>
          </a:prstGeom>
          <a:noFill/>
        </p:spPr>
        <p:txBody>
          <a:bodyPr wrap="square" rtlCol="0">
            <a:spAutoFit/>
          </a:bodyPr>
          <a:lstStyle/>
          <a:p>
            <a:r>
              <a:rPr lang="en-GB" sz="2000" dirty="0" smtClean="0">
                <a:solidFill>
                  <a:srgbClr val="3879AA"/>
                </a:solidFill>
              </a:rPr>
              <a:t>As the radar is un-calibrated only a relative echo magnitude can be visualised – no information on received or transmitted power is possible.</a:t>
            </a:r>
          </a:p>
          <a:p>
            <a:endParaRPr lang="en-GB" sz="2000" dirty="0">
              <a:solidFill>
                <a:srgbClr val="3879AA"/>
              </a:solidFill>
            </a:endParaRPr>
          </a:p>
          <a:p>
            <a:r>
              <a:rPr lang="en-GB" sz="2000" dirty="0" smtClean="0">
                <a:solidFill>
                  <a:srgbClr val="3879AA"/>
                </a:solidFill>
              </a:rPr>
              <a:t>The method assumed the vast majority of targets are birds but can not differentiate between species, body size etc. Result is only valid ‘for flying seabirds’</a:t>
            </a:r>
          </a:p>
          <a:p>
            <a:endParaRPr lang="en-GB" sz="2000" dirty="0">
              <a:solidFill>
                <a:srgbClr val="3879AA"/>
              </a:solidFill>
            </a:endParaRPr>
          </a:p>
          <a:p>
            <a:r>
              <a:rPr lang="en-GB" sz="2000" dirty="0" smtClean="0">
                <a:solidFill>
                  <a:srgbClr val="3879AA"/>
                </a:solidFill>
              </a:rPr>
              <a:t>However, as all birds follow a very similar form, are composed of almost identical material and behave in largely the same manner (i.e. they flap wings to fly) the final result has interesting implications.</a:t>
            </a:r>
            <a:endParaRPr lang="en-GB" sz="2000" dirty="0">
              <a:solidFill>
                <a:srgbClr val="3879AA"/>
              </a:solidFill>
            </a:endParaRPr>
          </a:p>
        </p:txBody>
      </p:sp>
    </p:spTree>
    <p:extLst>
      <p:ext uri="{BB962C8B-B14F-4D97-AF65-F5344CB8AC3E}">
        <p14:creationId xmlns:p14="http://schemas.microsoft.com/office/powerpoint/2010/main" val="37437897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885"/>
          <a:stretch/>
        </p:blipFill>
        <p:spPr>
          <a:xfrm>
            <a:off x="-733425" y="-38103"/>
            <a:ext cx="10972800" cy="7311437"/>
          </a:xfrm>
          <a:prstGeom prst="rect">
            <a:avLst/>
          </a:prstGeom>
        </p:spPr>
      </p:pic>
    </p:spTree>
    <p:extLst>
      <p:ext uri="{BB962C8B-B14F-4D97-AF65-F5344CB8AC3E}">
        <p14:creationId xmlns:p14="http://schemas.microsoft.com/office/powerpoint/2010/main" val="15746703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p:txBody>
          <a:bodyPr/>
          <a:lstStyle/>
          <a:p>
            <a:r>
              <a:rPr lang="en-GB" dirty="0" smtClean="0"/>
              <a:t>The length of most bird’s wings are multiples of the </a:t>
            </a:r>
            <a:r>
              <a:rPr lang="en-GB" dirty="0" err="1" smtClean="0"/>
              <a:t>centimetric</a:t>
            </a:r>
            <a:r>
              <a:rPr lang="en-GB" dirty="0" smtClean="0"/>
              <a:t> X-band wavelength – potential for Bragg resonant scattering when wings are at a particular aspect angle and wingbeat phase.</a:t>
            </a:r>
          </a:p>
          <a:p>
            <a:endParaRPr lang="en-GB" dirty="0"/>
          </a:p>
          <a:p>
            <a:r>
              <a:rPr lang="en-GB" dirty="0" smtClean="0"/>
              <a:t>Can explain the ‘flashing’ seen in digitised images – potential for discriminating species based on wingbeat?</a:t>
            </a:r>
          </a:p>
          <a:p>
            <a:endParaRPr lang="en-GB" dirty="0"/>
          </a:p>
          <a:p>
            <a:r>
              <a:rPr lang="en-GB" dirty="0" smtClean="0"/>
              <a:t>Potentially very important if data like this is used to enumerate sea birds – just because the radar can not see them does not mean they aren’t there.</a:t>
            </a:r>
            <a:endParaRPr lang="en-GB" dirty="0"/>
          </a:p>
        </p:txBody>
      </p:sp>
    </p:spTree>
    <p:extLst>
      <p:ext uri="{BB962C8B-B14F-4D97-AF65-F5344CB8AC3E}">
        <p14:creationId xmlns:p14="http://schemas.microsoft.com/office/powerpoint/2010/main" val="4264611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it a bird? Is it a plane?</a:t>
            </a:r>
            <a:endParaRPr lang="en-GB" dirty="0"/>
          </a:p>
        </p:txBody>
      </p:sp>
      <p:sp>
        <p:nvSpPr>
          <p:cNvPr id="3" name="Content Placeholder 2"/>
          <p:cNvSpPr>
            <a:spLocks noGrp="1"/>
          </p:cNvSpPr>
          <p:nvPr>
            <p:ph idx="1"/>
          </p:nvPr>
        </p:nvSpPr>
        <p:spPr>
          <a:xfrm>
            <a:off x="457200" y="1285875"/>
            <a:ext cx="8229600" cy="4525963"/>
          </a:xfrm>
        </p:spPr>
        <p:txBody>
          <a:bodyPr>
            <a:normAutofit lnSpcReduction="10000"/>
          </a:bodyPr>
          <a:lstStyle/>
          <a:p>
            <a:r>
              <a:rPr lang="en-GB" dirty="0" smtClean="0"/>
              <a:t>German radar operators in WW2 encountered targets they dubbed ‘</a:t>
            </a:r>
            <a:r>
              <a:rPr lang="en-GB" dirty="0" err="1" smtClean="0"/>
              <a:t>Scheinziele</a:t>
            </a:r>
            <a:r>
              <a:rPr lang="en-GB" dirty="0" smtClean="0"/>
              <a:t>’ (“Spurious Echoes”), suggesting they encountered birds on radar but concluded “it is probably a matter of sharply bounded layers of discontinuity in the atmosphere” (McKay, 1945).</a:t>
            </a:r>
          </a:p>
          <a:p>
            <a:endParaRPr lang="en-GB" dirty="0"/>
          </a:p>
          <a:p>
            <a:r>
              <a:rPr lang="en-GB" dirty="0" smtClean="0"/>
              <a:t>Phantom radar echoes plagued American submariners in the S. Pacific, sometimes showing inexplicable signals from UFO’s travelling on collision courses at 36 knots. Various explanations were put forward by everyone from “four-stripers to radar strikers” but no one suspected birds. (Buss, 1946).</a:t>
            </a:r>
          </a:p>
          <a:p>
            <a:endParaRPr lang="en-GB" dirty="0"/>
          </a:p>
          <a:p>
            <a:r>
              <a:rPr lang="en-GB" dirty="0" smtClean="0"/>
              <a:t>It was not until experienced ornithologists (or more commonly, duck-hunters and skeet shooters serving in the navy) made optical verifications that the veil of enigma was lifted.</a:t>
            </a:r>
            <a:endParaRPr lang="en-GB" dirty="0"/>
          </a:p>
        </p:txBody>
      </p:sp>
    </p:spTree>
    <p:extLst>
      <p:ext uri="{BB962C8B-B14F-4D97-AF65-F5344CB8AC3E}">
        <p14:creationId xmlns:p14="http://schemas.microsoft.com/office/powerpoint/2010/main" val="6840726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 old detection problem</a:t>
            </a:r>
            <a:endParaRPr lang="en-GB" dirty="0"/>
          </a:p>
        </p:txBody>
      </p:sp>
      <p:sp>
        <p:nvSpPr>
          <p:cNvPr id="3" name="Content Placeholder 2"/>
          <p:cNvSpPr>
            <a:spLocks noGrp="1"/>
          </p:cNvSpPr>
          <p:nvPr>
            <p:ph idx="1"/>
          </p:nvPr>
        </p:nvSpPr>
        <p:spPr>
          <a:xfrm>
            <a:off x="457200" y="1352550"/>
            <a:ext cx="8229600" cy="1095375"/>
          </a:xfrm>
        </p:spPr>
        <p:txBody>
          <a:bodyPr/>
          <a:lstStyle/>
          <a:p>
            <a:r>
              <a:rPr lang="en-GB" dirty="0" smtClean="0"/>
              <a:t>Originally dubbed ‘angels’ by radar operators and aviators in WW2, the detection of birds with </a:t>
            </a:r>
            <a:r>
              <a:rPr lang="en-GB" dirty="0" err="1" smtClean="0"/>
              <a:t>centimetric</a:t>
            </a:r>
            <a:r>
              <a:rPr lang="en-GB" dirty="0" smtClean="0"/>
              <a:t> radar has been an active area of research since the early 50’s.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950" y="2695575"/>
            <a:ext cx="2862546" cy="2862546"/>
          </a:xfrm>
          <a:prstGeom prst="rect">
            <a:avLst/>
          </a:prstGeom>
        </p:spPr>
      </p:pic>
      <p:sp>
        <p:nvSpPr>
          <p:cNvPr id="5" name="TextBox 4"/>
          <p:cNvSpPr txBox="1"/>
          <p:nvPr/>
        </p:nvSpPr>
        <p:spPr>
          <a:xfrm>
            <a:off x="5527023" y="5600700"/>
            <a:ext cx="3200400" cy="276999"/>
          </a:xfrm>
          <a:prstGeom prst="rect">
            <a:avLst/>
          </a:prstGeom>
          <a:noFill/>
        </p:spPr>
        <p:txBody>
          <a:bodyPr wrap="square" rtlCol="0">
            <a:spAutoFit/>
          </a:bodyPr>
          <a:lstStyle/>
          <a:p>
            <a:r>
              <a:rPr lang="en-GB" sz="1200" dirty="0" smtClean="0">
                <a:solidFill>
                  <a:srgbClr val="3879AA"/>
                </a:solidFill>
              </a:rPr>
              <a:t>‘Angels’ on a 10cm PPI. From Harper (1957)</a:t>
            </a:r>
            <a:endParaRPr lang="en-GB" sz="1200" dirty="0">
              <a:solidFill>
                <a:srgbClr val="3879AA"/>
              </a:solidFill>
            </a:endParaRPr>
          </a:p>
        </p:txBody>
      </p:sp>
      <p:sp>
        <p:nvSpPr>
          <p:cNvPr id="8" name="TextBox 7"/>
          <p:cNvSpPr txBox="1"/>
          <p:nvPr/>
        </p:nvSpPr>
        <p:spPr>
          <a:xfrm>
            <a:off x="476249" y="2495550"/>
            <a:ext cx="5069823" cy="3170099"/>
          </a:xfrm>
          <a:prstGeom prst="rect">
            <a:avLst/>
          </a:prstGeom>
          <a:noFill/>
        </p:spPr>
        <p:txBody>
          <a:bodyPr wrap="square" rtlCol="0">
            <a:spAutoFit/>
          </a:bodyPr>
          <a:lstStyle/>
          <a:p>
            <a:r>
              <a:rPr lang="en-GB" sz="2000" dirty="0" smtClean="0">
                <a:solidFill>
                  <a:srgbClr val="3879AA"/>
                </a:solidFill>
              </a:rPr>
              <a:t>As early as 1945 marine radar was targeted as a research tool for avian research after naval officers in the Pacific “detected the presence of good sized birds, albatrosses, man-’o-war birds, etc., at distances as great as five or six thousand yards” (Brooks, 1945). The movement of marine radar hardware to the civilian sector was cited as the greatest barrier to this research.</a:t>
            </a:r>
            <a:endParaRPr lang="en-GB" sz="2000" dirty="0">
              <a:solidFill>
                <a:srgbClr val="3879AA"/>
              </a:solidFill>
            </a:endParaRPr>
          </a:p>
        </p:txBody>
      </p:sp>
    </p:spTree>
    <p:extLst>
      <p:ext uri="{BB962C8B-B14F-4D97-AF65-F5344CB8AC3E}">
        <p14:creationId xmlns:p14="http://schemas.microsoft.com/office/powerpoint/2010/main" val="8298432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712"/>
            <a:ext cx="8229600" cy="1143000"/>
          </a:xfrm>
        </p:spPr>
        <p:txBody>
          <a:bodyPr/>
          <a:lstStyle/>
          <a:p>
            <a:r>
              <a:rPr lang="en-GB" dirty="0" smtClean="0"/>
              <a:t>Birds on radar</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581" y="903288"/>
            <a:ext cx="3721220" cy="297998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363" y="903288"/>
            <a:ext cx="3150711" cy="4564062"/>
          </a:xfrm>
          <a:prstGeom prst="rect">
            <a:avLst/>
          </a:prstGeom>
        </p:spPr>
      </p:pic>
      <p:sp>
        <p:nvSpPr>
          <p:cNvPr id="7" name="TextBox 6"/>
          <p:cNvSpPr txBox="1"/>
          <p:nvPr/>
        </p:nvSpPr>
        <p:spPr>
          <a:xfrm>
            <a:off x="352425" y="4114800"/>
            <a:ext cx="4981575" cy="1815882"/>
          </a:xfrm>
          <a:prstGeom prst="rect">
            <a:avLst/>
          </a:prstGeom>
          <a:noFill/>
        </p:spPr>
        <p:txBody>
          <a:bodyPr wrap="square" rtlCol="0">
            <a:spAutoFit/>
          </a:bodyPr>
          <a:lstStyle/>
          <a:p>
            <a:r>
              <a:rPr lang="en-GB" sz="1600" dirty="0" smtClean="0">
                <a:solidFill>
                  <a:srgbClr val="3879AA"/>
                </a:solidFill>
              </a:rPr>
              <a:t>(Top) Trans-Gulf migrants off SW Louisiana on a 50kW X-band PPI.</a:t>
            </a:r>
          </a:p>
          <a:p>
            <a:endParaRPr lang="en-GB" sz="1600" dirty="0">
              <a:solidFill>
                <a:srgbClr val="3879AA"/>
              </a:solidFill>
            </a:endParaRPr>
          </a:p>
          <a:p>
            <a:r>
              <a:rPr lang="en-GB" sz="1600" dirty="0" smtClean="0">
                <a:solidFill>
                  <a:srgbClr val="3879AA"/>
                </a:solidFill>
              </a:rPr>
              <a:t>(Right) Unfiltered reflectivity (A) and Doppler velocities (B) of birds migrating along the Mississippi River Valley from the National WSR-88D weather radar network.</a:t>
            </a:r>
            <a:endParaRPr lang="en-GB" sz="1600" dirty="0">
              <a:solidFill>
                <a:srgbClr val="3879AA"/>
              </a:solidFill>
            </a:endParaRPr>
          </a:p>
        </p:txBody>
      </p:sp>
    </p:spTree>
    <p:extLst>
      <p:ext uri="{BB962C8B-B14F-4D97-AF65-F5344CB8AC3E}">
        <p14:creationId xmlns:p14="http://schemas.microsoft.com/office/powerpoint/2010/main" val="10942734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GB" dirty="0" smtClean="0"/>
              <a:t>Moving targets in digitised marine radar imagery</a:t>
            </a:r>
            <a:endParaRPr lang="en-GB" dirty="0"/>
          </a:p>
        </p:txBody>
      </p:sp>
      <p:sp>
        <p:nvSpPr>
          <p:cNvPr id="6" name="Content Placeholder 5"/>
          <p:cNvSpPr>
            <a:spLocks noGrp="1"/>
          </p:cNvSpPr>
          <p:nvPr>
            <p:ph idx="1"/>
          </p:nvPr>
        </p:nvSpPr>
        <p:spPr/>
        <p:txBody>
          <a:bodyPr/>
          <a:lstStyle/>
          <a:p>
            <a:r>
              <a:rPr lang="en-GB" dirty="0" smtClean="0"/>
              <a:t>Marine radar indiscriminately captures information on any radar scatterers within it’s swept area</a:t>
            </a:r>
          </a:p>
          <a:p>
            <a:endParaRPr lang="en-GB" dirty="0"/>
          </a:p>
          <a:p>
            <a:r>
              <a:rPr lang="en-GB" dirty="0" smtClean="0"/>
              <a:t>A simple ‘eyeballing’ of images recorded in coastal waters can display vast numbers of small, fast-moving scatterers that appear to display the kinematics and behaviour of seabirds</a:t>
            </a:r>
          </a:p>
          <a:p>
            <a:endParaRPr lang="en-GB" dirty="0"/>
          </a:p>
          <a:p>
            <a:r>
              <a:rPr lang="en-GB" dirty="0" smtClean="0"/>
              <a:t>A suite of multiple-target-tracking (MTT) algorithms was developed at the NOC to detect, identify and track the targets that seem so simple for the human eye to follow.</a:t>
            </a:r>
          </a:p>
          <a:p>
            <a:endParaRPr lang="en-GB" dirty="0"/>
          </a:p>
          <a:p>
            <a:endParaRPr lang="en-GB" dirty="0"/>
          </a:p>
        </p:txBody>
      </p:sp>
    </p:spTree>
    <p:extLst>
      <p:ext uri="{BB962C8B-B14F-4D97-AF65-F5344CB8AC3E}">
        <p14:creationId xmlns:p14="http://schemas.microsoft.com/office/powerpoint/2010/main" val="36353573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38" t="5604" r="58854" b="5315"/>
          <a:stretch/>
        </p:blipFill>
        <p:spPr>
          <a:xfrm>
            <a:off x="781050" y="664858"/>
            <a:ext cx="2903729" cy="5326368"/>
          </a:xfrm>
          <a:prstGeom prst="rect">
            <a:avLst/>
          </a:prstGeom>
        </p:spPr>
      </p:pic>
      <p:sp>
        <p:nvSpPr>
          <p:cNvPr id="2" name="Title 1"/>
          <p:cNvSpPr>
            <a:spLocks noGrp="1"/>
          </p:cNvSpPr>
          <p:nvPr>
            <p:ph type="title"/>
          </p:nvPr>
        </p:nvSpPr>
        <p:spPr>
          <a:xfrm>
            <a:off x="457200" y="-85725"/>
            <a:ext cx="8229600" cy="857250"/>
          </a:xfrm>
        </p:spPr>
        <p:txBody>
          <a:bodyPr/>
          <a:lstStyle/>
          <a:p>
            <a:r>
              <a:rPr lang="en-US" dirty="0" smtClean="0"/>
              <a:t>Moving targets in </a:t>
            </a:r>
            <a:r>
              <a:rPr lang="en-US" dirty="0" err="1" smtClean="0"/>
              <a:t>digitised</a:t>
            </a:r>
            <a:r>
              <a:rPr lang="en-US" dirty="0" smtClean="0"/>
              <a:t> radar imagery</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354" t="5460" r="59062" b="5028"/>
          <a:stretch/>
        </p:blipFill>
        <p:spPr>
          <a:xfrm>
            <a:off x="5038726" y="664857"/>
            <a:ext cx="2838450" cy="5326368"/>
          </a:xfrm>
          <a:prstGeom prst="rect">
            <a:avLst/>
          </a:prstGeom>
        </p:spPr>
      </p:pic>
    </p:spTree>
    <p:extLst>
      <p:ext uri="{BB962C8B-B14F-4D97-AF65-F5344CB8AC3E}">
        <p14:creationId xmlns:p14="http://schemas.microsoft.com/office/powerpoint/2010/main" val="5127309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rd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438" t="6650" r="29375" b="5359"/>
          <a:stretch/>
        </p:blipFill>
        <p:spPr>
          <a:xfrm>
            <a:off x="2276475" y="133350"/>
            <a:ext cx="3857626" cy="5838825"/>
          </a:xfrm>
          <a:prstGeom prst="rect">
            <a:avLst/>
          </a:prstGeom>
        </p:spPr>
      </p:pic>
    </p:spTree>
    <p:extLst>
      <p:ext uri="{BB962C8B-B14F-4D97-AF65-F5344CB8AC3E}">
        <p14:creationId xmlns:p14="http://schemas.microsoft.com/office/powerpoint/2010/main" val="21303428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95475"/>
            <a:ext cx="8229600" cy="4525963"/>
          </a:xfrm>
        </p:spPr>
        <p:txBody>
          <a:bodyPr/>
          <a:lstStyle/>
          <a:p>
            <a:r>
              <a:rPr lang="en-GB" dirty="0" smtClean="0"/>
              <a:t>Uses an adapted form of the Global Nearest Neighbour (GNN) MTT of </a:t>
            </a:r>
            <a:r>
              <a:rPr lang="en-GB" dirty="0" err="1" smtClean="0"/>
              <a:t>Konstantinova</a:t>
            </a:r>
            <a:r>
              <a:rPr lang="en-GB" dirty="0" smtClean="0"/>
              <a:t> et al (2003).</a:t>
            </a:r>
          </a:p>
          <a:p>
            <a:endParaRPr lang="en-GB" dirty="0"/>
          </a:p>
          <a:p>
            <a:r>
              <a:rPr lang="en-GB" dirty="0" smtClean="0"/>
              <a:t>Birds are modelled using the simple yet robust Singer acceleration model (Singer, 1970), using a white noise process on the first derivative of acceleration to simulate free will.</a:t>
            </a:r>
          </a:p>
          <a:p>
            <a:endParaRPr lang="en-GB" dirty="0"/>
          </a:p>
          <a:p>
            <a:r>
              <a:rPr lang="en-GB" dirty="0" smtClean="0"/>
              <a:t>Target-track association performed using Munkres’ algorithm (Munkres, 1957)</a:t>
            </a:r>
          </a:p>
          <a:p>
            <a:endParaRPr lang="en-GB" dirty="0"/>
          </a:p>
          <a:p>
            <a:r>
              <a:rPr lang="en-GB" dirty="0" smtClean="0"/>
              <a:t>Track update performed using an extended Kalman filter</a:t>
            </a:r>
            <a:endParaRPr lang="en-GB" dirty="0"/>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25" y="-3"/>
            <a:ext cx="3330511" cy="1895475"/>
          </a:xfrm>
          <a:prstGeom prst="rect">
            <a:avLst/>
          </a:prstGeom>
        </p:spPr>
      </p:pic>
    </p:spTree>
    <p:extLst>
      <p:ext uri="{BB962C8B-B14F-4D97-AF65-F5344CB8AC3E}">
        <p14:creationId xmlns:p14="http://schemas.microsoft.com/office/powerpoint/2010/main" val="9031261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469143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1548</TotalTime>
  <Words>1226</Words>
  <Application>Microsoft Macintosh PowerPoint</Application>
  <PresentationFormat>On-screen Show (4:3)</PresentationFormat>
  <Paragraphs>78</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 Design</vt:lpstr>
      <vt:lpstr>The RCS of seabirds: shedding (microwave) light on an old detection problem</vt:lpstr>
      <vt:lpstr>Is it a bird? Is it a plane?</vt:lpstr>
      <vt:lpstr>An old detection problem</vt:lpstr>
      <vt:lpstr>Birds on radar</vt:lpstr>
      <vt:lpstr>Moving targets in digitised marine radar imagery</vt:lpstr>
      <vt:lpstr>Moving targets in digitised radar imagery</vt:lpstr>
      <vt:lpstr>PowerPoint Presentation</vt:lpstr>
      <vt:lpstr>PowerPoint Presentation</vt:lpstr>
      <vt:lpstr>PowerPoint Presentation</vt:lpstr>
      <vt:lpstr>PowerPoint Presentation</vt:lpstr>
      <vt:lpstr>GANNET output</vt:lpstr>
      <vt:lpstr>“If it looks like a duck and quacks like a duck – its probably a duck. Or a wave.”</vt:lpstr>
      <vt:lpstr>Measurement of RCS</vt:lpstr>
      <vt:lpstr>Microwaved duck.</vt:lpstr>
      <vt:lpstr>Method</vt:lpstr>
      <vt:lpstr>Method</vt:lpstr>
      <vt:lpstr>Result</vt:lpstr>
      <vt:lpstr>PowerPoint Presentation</vt:lpstr>
      <vt:lpstr>Conclusions</vt:lpstr>
    </vt:vector>
  </TitlesOfParts>
  <Company>SCC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Headings in Calibri bold</dc:title>
  <dc:creator>Dan</dc:creator>
  <cp:lastModifiedBy>Brian Rasmussen</cp:lastModifiedBy>
  <cp:revision>90</cp:revision>
  <dcterms:created xsi:type="dcterms:W3CDTF">2014-08-15T14:28:23Z</dcterms:created>
  <dcterms:modified xsi:type="dcterms:W3CDTF">2015-07-21T22:26:16Z</dcterms:modified>
</cp:coreProperties>
</file>