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4" r:id="rId2"/>
    <p:sldId id="325" r:id="rId3"/>
    <p:sldId id="326" r:id="rId4"/>
    <p:sldId id="338" r:id="rId5"/>
    <p:sldId id="327" r:id="rId6"/>
    <p:sldId id="328" r:id="rId7"/>
    <p:sldId id="335" r:id="rId8"/>
    <p:sldId id="329" r:id="rId9"/>
    <p:sldId id="339" r:id="rId10"/>
    <p:sldId id="336" r:id="rId11"/>
    <p:sldId id="340" r:id="rId12"/>
    <p:sldId id="334" r:id="rId13"/>
    <p:sldId id="330" r:id="rId14"/>
    <p:sldId id="337" r:id="rId15"/>
    <p:sldId id="341" r:id="rId16"/>
    <p:sldId id="333" r:id="rId17"/>
    <p:sldId id="34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B3A"/>
    <a:srgbClr val="0000FF"/>
    <a:srgbClr val="2D538E"/>
    <a:srgbClr val="9B4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6" autoAdjust="0"/>
    <p:restoredTop sz="95455" autoAdjust="0"/>
  </p:normalViewPr>
  <p:slideViewPr>
    <p:cSldViewPr snapToGrid="0">
      <p:cViewPr>
        <p:scale>
          <a:sx n="100" d="100"/>
          <a:sy n="100" d="100"/>
        </p:scale>
        <p:origin x="-1672" y="-12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212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A08D5-B384-4402-885E-E4BCE8220935}" type="datetimeFigureOut">
              <a:rPr lang="nb-NO" smtClean="0"/>
              <a:pPr/>
              <a:t>7/21/15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B3FDF-A98C-4401-8383-1B82BFCF272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285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BCA12-2B45-49BA-B53D-F531ED3C710C}" type="datetimeFigureOut">
              <a:rPr lang="en-US" smtClean="0"/>
              <a:pPr/>
              <a:t>7/21/15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C7198-ECC4-4AAC-AAD9-75A973840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0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C7198-ECC4-4AAC-AAD9-75A9738407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5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C7198-ECC4-4AAC-AAD9-75A9738407D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5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C7198-ECC4-4AAC-AAD9-75A9738407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5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C7198-ECC4-4AAC-AAD9-75A9738407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5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C7198-ECC4-4AAC-AAD9-75A9738407D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5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C7198-ECC4-4AAC-AAD9-75A9738407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5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C7198-ECC4-4AAC-AAD9-75A9738407D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5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C7198-ECC4-4AAC-AAD9-75A9738407D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C7198-ECC4-4AAC-AAD9-75A9738407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C7198-ECC4-4AAC-AAD9-75A9738407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C7198-ECC4-4AAC-AAD9-75A9738407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C7198-ECC4-4AAC-AAD9-75A9738407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r>
              <a:rPr lang="en-US" baseline="0" dirty="0" smtClean="0"/>
              <a:t> to consider directionality. Multiple wave direction and reflected energy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C7198-ECC4-4AAC-AAD9-75A9738407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5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C7198-ECC4-4AAC-AAD9-75A9738407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5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C7198-ECC4-4AAC-AAD9-75A9738407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5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C7198-ECC4-4AAC-AAD9-75A9738407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BC23-BE71-4592-BDB5-7E738E6E85EA}" type="datetimeFigureOut">
              <a:rPr lang="en-US" smtClean="0"/>
              <a:pPr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7A8E-D21F-4217-A22E-199781EA4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749789" y="642734"/>
            <a:ext cx="10070611" cy="493103"/>
          </a:xfrm>
        </p:spPr>
        <p:txBody>
          <a:bodyPr>
            <a:noAutofit/>
          </a:bodyPr>
          <a:lstStyle>
            <a:lvl1pPr marL="0" indent="0">
              <a:buNone/>
              <a:defRPr sz="3600" b="0" i="0" baseline="0">
                <a:solidFill>
                  <a:srgbClr val="2D538E"/>
                </a:solidFill>
                <a:latin typeface="+mn-lt"/>
              </a:defRPr>
            </a:lvl1pPr>
          </a:lstStyle>
          <a:p>
            <a:pPr lvl="0"/>
            <a:r>
              <a:rPr lang="nb-NO" dirty="0" err="1" smtClean="0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601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0BC23-BE71-4592-BDB5-7E738E6E85EA}" type="datetimeFigureOut">
              <a:rPr lang="en-US" smtClean="0"/>
              <a:pPr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67A8E-D21F-4217-A22E-199781EA4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4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emf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7.emf"/><Relationship Id="rId13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4.emf"/><Relationship Id="rId6" Type="http://schemas.openxmlformats.org/officeDocument/2006/relationships/image" Target="../media/image18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208854" y="2585771"/>
            <a:ext cx="10070611" cy="902515"/>
          </a:xfrm>
        </p:spPr>
        <p:txBody>
          <a:bodyPr/>
          <a:lstStyle/>
          <a:p>
            <a:r>
              <a:rPr lang="en-GB" smtClean="0"/>
              <a:t>Wave height estimates from coherent marine radar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245100" y="3467100"/>
            <a:ext cx="110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J. Perez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45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749789" y="374712"/>
            <a:ext cx="10070611" cy="493103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6" name="Picture 5" descr="PlotHZGResults_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" y="0"/>
            <a:ext cx="12098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749789" y="374712"/>
            <a:ext cx="10070611" cy="493103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9" name="Picture 8" descr="PlotHZGResults_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0" y="0"/>
            <a:ext cx="5587386" cy="3169637"/>
          </a:xfrm>
          <a:prstGeom prst="rect">
            <a:avLst/>
          </a:prstGeom>
        </p:spPr>
      </p:pic>
      <p:pic>
        <p:nvPicPr>
          <p:cNvPr id="10" name="Picture 9" descr="PlotHZGResults_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1584"/>
            <a:ext cx="6004070" cy="3406016"/>
          </a:xfrm>
          <a:prstGeom prst="rect">
            <a:avLst/>
          </a:prstGeom>
        </p:spPr>
      </p:pic>
      <p:pic>
        <p:nvPicPr>
          <p:cNvPr id="11" name="Picture 10" descr="PlotHZGResults_0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600" y="3241683"/>
            <a:ext cx="6374786" cy="36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709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lotHZGResults_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208" y="3014001"/>
            <a:ext cx="6781602" cy="3843999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749789" y="374712"/>
            <a:ext cx="10070611" cy="493103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11" name="Picture 10" descr="PlotHZGResults_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0839" y="1"/>
            <a:ext cx="7449635" cy="4222660"/>
          </a:xfrm>
          <a:prstGeom prst="rect">
            <a:avLst/>
          </a:prstGeom>
        </p:spPr>
      </p:pic>
      <p:pic>
        <p:nvPicPr>
          <p:cNvPr id="10" name="Picture 9" descr="PlotHZGResults_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557" y="0"/>
            <a:ext cx="5371296" cy="304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749789" y="374712"/>
            <a:ext cx="10070611" cy="493103"/>
          </a:xfrm>
        </p:spPr>
        <p:txBody>
          <a:bodyPr/>
          <a:lstStyle/>
          <a:p>
            <a:r>
              <a:rPr lang="en-GB" dirty="0" smtClean="0"/>
              <a:t>Outliers</a:t>
            </a:r>
            <a:endParaRPr lang="en-GB" dirty="0"/>
          </a:p>
        </p:txBody>
      </p:sp>
      <p:pic>
        <p:nvPicPr>
          <p:cNvPr id="9" name="Picture 8" descr="PlotHZGResults_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159" y="3479800"/>
            <a:ext cx="5955037" cy="3378200"/>
          </a:xfrm>
          <a:prstGeom prst="rect">
            <a:avLst/>
          </a:prstGeom>
        </p:spPr>
      </p:pic>
      <p:pic>
        <p:nvPicPr>
          <p:cNvPr id="10" name="Picture 9" descr="PlotHZGResults_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00" y="3422184"/>
            <a:ext cx="6235700" cy="3537416"/>
          </a:xfrm>
          <a:prstGeom prst="rect">
            <a:avLst/>
          </a:prstGeom>
        </p:spPr>
      </p:pic>
      <p:pic>
        <p:nvPicPr>
          <p:cNvPr id="11" name="Picture 10" descr="PlotHZGResults_2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10" y="0"/>
            <a:ext cx="5969090" cy="33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18800" y="1485900"/>
            <a:ext cx="1242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Umax</a:t>
            </a:r>
            <a:r>
              <a:rPr lang="en-US" sz="1400" dirty="0" smtClean="0"/>
              <a:t>=0.7 </a:t>
            </a:r>
            <a:r>
              <a:rPr lang="en-US" sz="1400" dirty="0" err="1" smtClean="0"/>
              <a:t>m/s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452100" y="4876800"/>
            <a:ext cx="1242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Umax</a:t>
            </a:r>
            <a:r>
              <a:rPr lang="en-US" sz="1400" dirty="0" smtClean="0"/>
              <a:t>=0.8 </a:t>
            </a:r>
            <a:r>
              <a:rPr lang="en-US" sz="1400" dirty="0" err="1" smtClean="0"/>
              <a:t>m/s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686300" y="4495800"/>
            <a:ext cx="1333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Umax</a:t>
            </a:r>
            <a:r>
              <a:rPr lang="en-US" sz="1400" dirty="0" smtClean="0"/>
              <a:t>=0.64 </a:t>
            </a:r>
            <a:r>
              <a:rPr lang="en-US" sz="1400" dirty="0" err="1" smtClean="0"/>
              <a:t>m/s</a:t>
            </a:r>
            <a:endParaRPr lang="en-US" sz="1400" dirty="0"/>
          </a:p>
        </p:txBody>
      </p:sp>
      <p:pic>
        <p:nvPicPr>
          <p:cNvPr id="5" name="Picture 4" descr="Screen Shot 2015-07-12 at 19.30.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30" y="2892561"/>
            <a:ext cx="5830125" cy="3492916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749789" y="374712"/>
            <a:ext cx="10070611" cy="493103"/>
          </a:xfrm>
        </p:spPr>
        <p:txBody>
          <a:bodyPr/>
          <a:lstStyle/>
          <a:p>
            <a:r>
              <a:rPr lang="en-GB" dirty="0" smtClean="0"/>
              <a:t>Spectra comparison</a:t>
            </a:r>
            <a:endParaRPr lang="en-GB" dirty="0"/>
          </a:p>
        </p:txBody>
      </p:sp>
      <p:pic>
        <p:nvPicPr>
          <p:cNvPr id="6" name="Picture 5" descr="Screen Shot 2015-07-12 at 19.31.4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909" y="0"/>
            <a:ext cx="5530252" cy="3313258"/>
          </a:xfrm>
          <a:prstGeom prst="rect">
            <a:avLst/>
          </a:prstGeom>
        </p:spPr>
      </p:pic>
      <p:pic>
        <p:nvPicPr>
          <p:cNvPr id="7" name="Picture 6" descr="Screen Shot 2015-07-12 at 19.32.5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474" y="3431989"/>
            <a:ext cx="5415402" cy="3170821"/>
          </a:xfrm>
          <a:prstGeom prst="rect">
            <a:avLst/>
          </a:prstGeom>
        </p:spPr>
      </p:pic>
      <p:sp>
        <p:nvSpPr>
          <p:cNvPr id="8" name="Content Placeholder 12"/>
          <p:cNvSpPr txBox="1">
            <a:spLocks/>
          </p:cNvSpPr>
          <p:nvPr/>
        </p:nvSpPr>
        <p:spPr>
          <a:xfrm>
            <a:off x="733993" y="841834"/>
            <a:ext cx="3951621" cy="5177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Shift in frequency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Amplified low frequencies and attenuated or missing high frequencies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Comparable in shape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aseline="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0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749789" y="374712"/>
            <a:ext cx="10070611" cy="493103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5" name="Picture 4" descr="PlotHZGResults_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3" y="0"/>
            <a:ext cx="12089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709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749789" y="374712"/>
            <a:ext cx="10070611" cy="493103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6" name="Picture 5" descr="PlotHZGResults_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" y="0"/>
            <a:ext cx="12098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749789" y="374712"/>
            <a:ext cx="10070611" cy="493103"/>
          </a:xfrm>
        </p:spPr>
        <p:txBody>
          <a:bodyPr/>
          <a:lstStyle/>
          <a:p>
            <a:r>
              <a:rPr lang="en-GB" dirty="0" smtClean="0"/>
              <a:t>Conclusion / future work</a:t>
            </a:r>
            <a:endParaRPr lang="en-GB" dirty="0"/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733993" y="1079500"/>
            <a:ext cx="3951621" cy="4939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aseline="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400" y="1638300"/>
            <a:ext cx="10579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Promising results : estimates comparable with reference without calibration</a:t>
            </a:r>
          </a:p>
          <a:p>
            <a:r>
              <a:rPr lang="en-US" sz="2000" dirty="0" smtClean="0"/>
              <a:t>          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Need to consider directionality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Validation on the extended dataset  </a:t>
            </a:r>
          </a:p>
        </p:txBody>
      </p:sp>
    </p:spTree>
    <p:extLst>
      <p:ext uri="{BB962C8B-B14F-4D97-AF65-F5344CB8AC3E}">
        <p14:creationId xmlns:p14="http://schemas.microsoft.com/office/powerpoint/2010/main" val="31040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749789" y="374712"/>
            <a:ext cx="10070611" cy="493103"/>
          </a:xfrm>
        </p:spPr>
        <p:txBody>
          <a:bodyPr/>
          <a:lstStyle/>
          <a:p>
            <a:r>
              <a:rPr lang="en-GB" dirty="0" smtClean="0"/>
              <a:t>Location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42" y="1816947"/>
            <a:ext cx="6757058" cy="5041053"/>
          </a:xfrm>
          <a:prstGeom prst="rect">
            <a:avLst/>
          </a:prstGeom>
        </p:spPr>
      </p:pic>
      <p:pic>
        <p:nvPicPr>
          <p:cNvPr id="4" name="Picture 3" descr="Lindesnes Fyr3_Foto_ØPauls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1746"/>
            <a:ext cx="6531957" cy="434505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flipH="1" flipV="1">
            <a:off x="2693181" y="3075180"/>
            <a:ext cx="198929" cy="3765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 flipV="1">
            <a:off x="9487341" y="4100260"/>
            <a:ext cx="612083" cy="566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10391"/>
          <a:stretch/>
        </p:blipFill>
        <p:spPr>
          <a:xfrm>
            <a:off x="3378200" y="517524"/>
            <a:ext cx="36957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749789" y="374712"/>
            <a:ext cx="10070611" cy="493103"/>
          </a:xfrm>
        </p:spPr>
        <p:txBody>
          <a:bodyPr/>
          <a:lstStyle/>
          <a:p>
            <a:r>
              <a:rPr lang="en-GB" dirty="0" smtClean="0"/>
              <a:t>Experiment setup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4717503" y="233313"/>
            <a:ext cx="7948864" cy="5990482"/>
            <a:chOff x="-269977" y="-6"/>
            <a:chExt cx="9413977" cy="680871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6"/>
              <a:ext cx="9144000" cy="92249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96" y="79098"/>
              <a:ext cx="750094" cy="635794"/>
            </a:xfrm>
            <a:prstGeom prst="rect">
              <a:avLst/>
            </a:prstGeom>
            <a:effectLst>
              <a:outerShdw blurRad="38100" dist="508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l="10591" t="15234" r="11029" b="15365"/>
            <a:stretch/>
          </p:blipFill>
          <p:spPr>
            <a:xfrm>
              <a:off x="2386" y="3246"/>
              <a:ext cx="9141614" cy="6778553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3175000" y="4152900"/>
              <a:ext cx="952500" cy="2082800"/>
            </a:xfrm>
            <a:prstGeom prst="line">
              <a:avLst/>
            </a:prstGeom>
            <a:ln w="38100"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019589" y="3922512"/>
              <a:ext cx="961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60-70 m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269977" y="765749"/>
              <a:ext cx="4797242" cy="118937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6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AWAC 300 meter</a:t>
              </a:r>
              <a:endParaRPr lang="en-US" sz="2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WGS84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57°58'47.6"N 7°2'39.8"E</a:t>
              </a:r>
            </a:p>
            <a:p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WGS84</a:t>
              </a:r>
              <a:r>
                <a:rPr lang="en-US" b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(</a:t>
              </a: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lat, </a:t>
              </a:r>
              <a:r>
                <a:rPr lang="en-US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lon</a:t>
              </a:r>
              <a:r>
                <a:rPr lang="en-US" b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) </a:t>
              </a:r>
              <a:r>
                <a:rPr lang="en-US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57.979888, 7.044382</a:t>
              </a:r>
              <a:endParaRPr 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78303" y="5619334"/>
              <a:ext cx="4730995" cy="118937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 </a:t>
              </a:r>
              <a:r>
                <a:rPr lang="en-US" sz="26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AWAC 600 meter</a:t>
              </a:r>
              <a:endParaRPr lang="en-US" sz="2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r>
                <a:rPr lang="en-US" b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WGS84</a:t>
              </a:r>
              <a:r>
                <a:rPr lang="en-US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57°58'38.7"N 7°2'32.3"E</a:t>
              </a:r>
            </a:p>
            <a:p>
              <a:r>
                <a:rPr lang="en-US" b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WGS84 (lat, lon)</a:t>
              </a:r>
              <a:r>
                <a:rPr lang="en-US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57.97743, 7.042311</a:t>
              </a:r>
              <a:endParaRPr 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595377" y="2140045"/>
              <a:ext cx="2106612" cy="1614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140200" y="6235700"/>
              <a:ext cx="9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3981450" y="4037167"/>
              <a:ext cx="216202" cy="1345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35054" y="3037387"/>
              <a:ext cx="1359961" cy="369332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Wind sensor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865020" y="2998505"/>
              <a:ext cx="100153" cy="6616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21" idx="1"/>
              <a:endCxn id="22" idx="6"/>
            </p:cNvCxnSpPr>
            <p:nvPr/>
          </p:nvCxnSpPr>
          <p:spPr>
            <a:xfrm flipH="1" flipV="1">
              <a:off x="5965173" y="3031586"/>
              <a:ext cx="469881" cy="1904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000251" y="6046603"/>
              <a:ext cx="1083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90-100 m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3083712" y="6161258"/>
              <a:ext cx="216202" cy="1345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Content Placeholder 12"/>
          <p:cNvSpPr txBox="1">
            <a:spLocks/>
          </p:cNvSpPr>
          <p:nvPr/>
        </p:nvSpPr>
        <p:spPr>
          <a:xfrm>
            <a:off x="332985" y="1156519"/>
            <a:ext cx="4318873" cy="48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KW coherent on receive radar</a:t>
            </a: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8 ft VV antenna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Short pulse 7.5m range bin, 1 KHz PRF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Antenna height ≈20 </a:t>
            </a:r>
            <a:r>
              <a:rPr lang="en-US" dirty="0" err="1" smtClean="0"/>
              <a:t>m</a:t>
            </a:r>
            <a:r>
              <a:rPr lang="en-US" dirty="0" smtClean="0"/>
              <a:t>, 3 Km range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Data collected in stepping and rotating modes  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476501" y="3060700"/>
            <a:ext cx="3519881" cy="3467100"/>
            <a:chOff x="2311401" y="3200400"/>
            <a:chExt cx="3519881" cy="3467100"/>
          </a:xfrm>
        </p:grpSpPr>
        <p:grpSp>
          <p:nvGrpSpPr>
            <p:cNvPr id="35" name="Group 34"/>
            <p:cNvGrpSpPr/>
            <p:nvPr/>
          </p:nvGrpSpPr>
          <p:grpSpPr>
            <a:xfrm>
              <a:off x="2311401" y="3200400"/>
              <a:ext cx="3519881" cy="3467100"/>
              <a:chOff x="2311401" y="3200400"/>
              <a:chExt cx="3519881" cy="3467100"/>
            </a:xfrm>
          </p:grpSpPr>
          <p:pic>
            <p:nvPicPr>
              <p:cNvPr id="34" name="Picture 33" descr="Radar.png"/>
              <p:cNvPicPr>
                <a:picLocks noChangeAspect="1"/>
              </p:cNvPicPr>
              <p:nvPr/>
            </p:nvPicPr>
            <p:blipFill>
              <a:blip r:embed="rId6"/>
              <a:srcRect l="10558" t="3526" r="10482" b="9320"/>
              <a:stretch>
                <a:fillRect/>
              </a:stretch>
            </p:blipFill>
            <p:spPr>
              <a:xfrm>
                <a:off x="2324100" y="3200400"/>
                <a:ext cx="3507182" cy="3467100"/>
              </a:xfrm>
              <a:prstGeom prst="rect">
                <a:avLst/>
              </a:prstGeom>
            </p:spPr>
          </p:pic>
          <p:cxnSp>
            <p:nvCxnSpPr>
              <p:cNvPr id="30" name="Straight Arrow Connector 29"/>
              <p:cNvCxnSpPr/>
              <p:nvPr/>
            </p:nvCxnSpPr>
            <p:spPr>
              <a:xfrm rot="5400000">
                <a:off x="2851792" y="5387044"/>
                <a:ext cx="1633297" cy="8344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4100980" y="4972337"/>
                <a:ext cx="1554753" cy="10135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16200000" flipH="1">
                <a:off x="3445934" y="5613399"/>
                <a:ext cx="1667933" cy="3979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rot="10800000" flipV="1">
                <a:off x="2311401" y="4961467"/>
                <a:ext cx="1769533" cy="2116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rot="10800000">
                <a:off x="2556933" y="4038600"/>
                <a:ext cx="1515534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3996267" y="5054600"/>
                <a:ext cx="59267" cy="45719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920058" y="5223934"/>
                <a:ext cx="59267" cy="45719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987798" y="4944533"/>
                <a:ext cx="59593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chemeClr val="bg1"/>
                    </a:solidFill>
                  </a:rPr>
                  <a:t>AWAC300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911589" y="5139268"/>
              <a:ext cx="595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AWAC600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7" name="Picture 36" descr="Screen Shot 2015-07-15 at 07.09.3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000" y="3054350"/>
            <a:ext cx="1676400" cy="5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749789" y="374712"/>
            <a:ext cx="10070611" cy="493103"/>
          </a:xfrm>
        </p:spPr>
        <p:txBody>
          <a:bodyPr/>
          <a:lstStyle/>
          <a:p>
            <a:r>
              <a:rPr lang="en-GB" dirty="0" smtClean="0"/>
              <a:t>Analysis period</a:t>
            </a:r>
            <a:endParaRPr lang="en-GB" dirty="0"/>
          </a:p>
        </p:txBody>
      </p:sp>
      <p:sp>
        <p:nvSpPr>
          <p:cNvPr id="8" name="TextBox 2"/>
          <p:cNvSpPr txBox="1"/>
          <p:nvPr/>
        </p:nvSpPr>
        <p:spPr>
          <a:xfrm>
            <a:off x="2306091" y="3586607"/>
            <a:ext cx="561241" cy="200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AWAC300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2185934" y="3875054"/>
            <a:ext cx="561241" cy="200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AWAC600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7" name="Picture 26" descr="Screen Shot 2015-07-12 at 22.20.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" y="1189897"/>
            <a:ext cx="10971635" cy="5270318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V="1">
            <a:off x="4713071" y="3136397"/>
            <a:ext cx="3749026" cy="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38324" y="2753918"/>
            <a:ext cx="191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Radar deployment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96687" y="1591148"/>
            <a:ext cx="198928" cy="4559250"/>
          </a:xfrm>
          <a:prstGeom prst="rect">
            <a:avLst/>
          </a:prstGeom>
          <a:solidFill>
            <a:schemeClr val="accent6">
              <a:alpha val="54000"/>
            </a:schemeClr>
          </a:solidFill>
          <a:ln>
            <a:solidFill>
              <a:schemeClr val="accent6">
                <a:alpha val="2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483526" y="1223959"/>
            <a:ext cx="149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23-25 January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749789" y="374712"/>
            <a:ext cx="10070611" cy="493103"/>
          </a:xfrm>
        </p:spPr>
        <p:txBody>
          <a:bodyPr/>
          <a:lstStyle/>
          <a:p>
            <a:r>
              <a:rPr lang="en-GB" dirty="0" smtClean="0"/>
              <a:t>Processing</a:t>
            </a:r>
            <a:endParaRPr lang="en-GB" dirty="0"/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5122563" y="1125920"/>
            <a:ext cx="4318873" cy="48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Velocity samples from pulse pairs over a 512 window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Samples collected in a processing window of 4.4 minutes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Rescale velocities according to AWAC600 mean wave direction 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Remove range trend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 processing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window PSD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2530" name="Content Placeholder 13"/>
          <p:cNvGraphicFramePr>
            <a:graphicFrameLocks noChangeAspect="1"/>
          </p:cNvGraphicFramePr>
          <p:nvPr/>
        </p:nvGraphicFramePr>
        <p:xfrm>
          <a:off x="5662055" y="3776187"/>
          <a:ext cx="17621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Equation" r:id="rId4" imgW="1054100" imgH="393700" progId="Equation.3">
                  <p:embed/>
                </p:oleObj>
              </mc:Choice>
              <mc:Fallback>
                <p:oleObj name="Equation" r:id="rId4" imgW="1054100" imgH="393700" progId="Equation.3">
                  <p:embed/>
                  <p:pic>
                    <p:nvPicPr>
                      <p:cNvPr id="0" name="Content Placeholder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055" y="3776187"/>
                        <a:ext cx="176212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5-07-12 at 20.11.4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88" y="1025071"/>
            <a:ext cx="4557211" cy="2692712"/>
          </a:xfrm>
          <a:prstGeom prst="rect">
            <a:avLst/>
          </a:prstGeom>
        </p:spPr>
      </p:pic>
      <p:pic>
        <p:nvPicPr>
          <p:cNvPr id="8" name="Picture 7" descr="Screen Shot 2015-07-12 at 20.14.4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883" y="3641280"/>
            <a:ext cx="4297494" cy="261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749789" y="374712"/>
            <a:ext cx="10070611" cy="493103"/>
          </a:xfrm>
        </p:spPr>
        <p:txBody>
          <a:bodyPr/>
          <a:lstStyle/>
          <a:p>
            <a:r>
              <a:rPr lang="en-GB" dirty="0" smtClean="0"/>
              <a:t>Processing cont.</a:t>
            </a:r>
            <a:endParaRPr lang="en-GB" dirty="0"/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4632893" y="575134"/>
            <a:ext cx="3951621" cy="5177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Filter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spectra using dispersion. AWAC estimates used to build the filter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Integrate over </a:t>
            </a:r>
            <a:r>
              <a:rPr lang="en-US" dirty="0" err="1" smtClean="0"/>
              <a:t>w</a:t>
            </a:r>
            <a:r>
              <a:rPr lang="en-US" dirty="0" smtClean="0"/>
              <a:t> and compute the surface elevation spectra 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Compute frequency spectra 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aseline="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2530" name="Content Placeholder 13"/>
          <p:cNvGraphicFramePr>
            <a:graphicFrameLocks noChangeAspect="1"/>
          </p:cNvGraphicFramePr>
          <p:nvPr/>
        </p:nvGraphicFramePr>
        <p:xfrm>
          <a:off x="5218342" y="2796262"/>
          <a:ext cx="2493949" cy="581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4" imgW="1397000" imgH="393700" progId="Equation.3">
                  <p:embed/>
                </p:oleObj>
              </mc:Choice>
              <mc:Fallback>
                <p:oleObj name="Equation" r:id="rId4" imgW="1397000" imgH="393700" progId="Equation.3">
                  <p:embed/>
                  <p:pic>
                    <p:nvPicPr>
                      <p:cNvPr id="0" name="Content Placeholder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342" y="2796262"/>
                        <a:ext cx="2493949" cy="581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262" y="1038313"/>
            <a:ext cx="3744571" cy="5249782"/>
          </a:xfrm>
          <a:prstGeom prst="rect">
            <a:avLst/>
          </a:prstGeom>
        </p:spPr>
      </p:pic>
      <p:graphicFrame>
        <p:nvGraphicFramePr>
          <p:cNvPr id="10" name="Content Placeholder 13"/>
          <p:cNvGraphicFramePr>
            <a:graphicFrameLocks noChangeAspect="1"/>
          </p:cNvGraphicFramePr>
          <p:nvPr/>
        </p:nvGraphicFramePr>
        <p:xfrm>
          <a:off x="5215971" y="3554450"/>
          <a:ext cx="2358602" cy="477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7" imgW="1295400" imgH="317500" progId="Equation.3">
                  <p:embed/>
                </p:oleObj>
              </mc:Choice>
              <mc:Fallback>
                <p:oleObj name="Equation" r:id="rId7" imgW="1295400" imgH="317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971" y="3554450"/>
                        <a:ext cx="2358602" cy="4775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3"/>
          <p:cNvGraphicFramePr>
            <a:graphicFrameLocks noChangeAspect="1"/>
          </p:cNvGraphicFramePr>
          <p:nvPr/>
        </p:nvGraphicFramePr>
        <p:xfrm>
          <a:off x="5327519" y="5422324"/>
          <a:ext cx="21034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9" imgW="1155700" imgH="355600" progId="Equation.3">
                  <p:embed/>
                </p:oleObj>
              </mc:Choice>
              <mc:Fallback>
                <p:oleObj name="Equation" r:id="rId9" imgW="1155700" imgH="355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519" y="5422324"/>
                        <a:ext cx="2103437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13"/>
          <p:cNvGraphicFramePr>
            <a:graphicFrameLocks noChangeAspect="1"/>
          </p:cNvGraphicFramePr>
          <p:nvPr/>
        </p:nvGraphicFramePr>
        <p:xfrm>
          <a:off x="5345997" y="4953735"/>
          <a:ext cx="22193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11" imgW="1219200" imgH="203200" progId="Equation.3">
                  <p:embed/>
                </p:oleObj>
              </mc:Choice>
              <mc:Fallback>
                <p:oleObj name="Equation" r:id="rId11" imgW="1219200" imgH="203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997" y="4953735"/>
                        <a:ext cx="2219325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Screen Shot 2015-07-11 at 14.30.48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94846" y="3960632"/>
            <a:ext cx="4035946" cy="248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749789" y="374712"/>
            <a:ext cx="10070611" cy="493103"/>
          </a:xfrm>
        </p:spPr>
        <p:txBody>
          <a:bodyPr/>
          <a:lstStyle/>
          <a:p>
            <a:r>
              <a:rPr lang="en-GB" dirty="0" smtClean="0"/>
              <a:t>Processing limitations</a:t>
            </a:r>
            <a:endParaRPr lang="en-GB" dirty="0"/>
          </a:p>
        </p:txBody>
      </p:sp>
      <p:pic>
        <p:nvPicPr>
          <p:cNvPr id="4" name="Picture 3" descr="WaveSup.png"/>
          <p:cNvPicPr>
            <a:picLocks noChangeAspect="1"/>
          </p:cNvPicPr>
          <p:nvPr/>
        </p:nvPicPr>
        <p:blipFill>
          <a:blip r:embed="rId3"/>
          <a:srcRect l="9351" t="1803" r="6838"/>
          <a:stretch>
            <a:fillRect/>
          </a:stretch>
        </p:blipFill>
        <p:spPr>
          <a:xfrm>
            <a:off x="0" y="1168400"/>
            <a:ext cx="7003626" cy="4775200"/>
          </a:xfrm>
          <a:prstGeom prst="rect">
            <a:avLst/>
          </a:prstGeom>
        </p:spPr>
      </p:pic>
      <p:pic>
        <p:nvPicPr>
          <p:cNvPr id="6" name="Picture 5" descr="Screen Shot 2015-07-13 at 18.48.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041" y="3699010"/>
            <a:ext cx="2949458" cy="1838190"/>
          </a:xfrm>
          <a:prstGeom prst="rect">
            <a:avLst/>
          </a:prstGeom>
        </p:spPr>
      </p:pic>
      <p:sp>
        <p:nvSpPr>
          <p:cNvPr id="7" name="Content Placeholder 12"/>
          <p:cNvSpPr txBox="1">
            <a:spLocks/>
          </p:cNvSpPr>
          <p:nvPr/>
        </p:nvSpPr>
        <p:spPr>
          <a:xfrm>
            <a:off x="6880793" y="930734"/>
            <a:ext cx="3951621" cy="51774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Dependence on AWAC mean wave direction estimate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 presence of multiple wave directions some velocity components are not rescaled correctly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The repositioning of the wavelength components will also be incorrect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The dispersion filter gain is not completely uniform over </a:t>
            </a:r>
            <a:r>
              <a:rPr lang="en-US" dirty="0" err="1" smtClean="0"/>
              <a:t>k</a:t>
            </a: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Assume orbital velocities after filtering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 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aseline="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0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749789" y="374712"/>
            <a:ext cx="10070611" cy="493103"/>
          </a:xfrm>
        </p:spPr>
        <p:txBody>
          <a:bodyPr/>
          <a:lstStyle/>
          <a:p>
            <a:r>
              <a:rPr lang="en-GB" dirty="0" smtClean="0"/>
              <a:t>Range selection</a:t>
            </a:r>
            <a:endParaRPr lang="en-GB" dirty="0"/>
          </a:p>
        </p:txBody>
      </p:sp>
      <p:pic>
        <p:nvPicPr>
          <p:cNvPr id="12" name="Picture 11" descr="Screen Shot 2015-07-11 at 14.40.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29" y="1390054"/>
            <a:ext cx="7319996" cy="4734288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727590" y="1423442"/>
          <a:ext cx="426548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827"/>
                <a:gridCol w="1421827"/>
                <a:gridCol w="14218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r>
                        <a:rPr lang="en-US" baseline="0" dirty="0" smtClean="0"/>
                        <a:t> Samples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RMSE AWAC300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RMSE AWAC600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0.655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0.67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734504" y="1606447"/>
            <a:ext cx="2035188" cy="4222662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749789" y="374712"/>
            <a:ext cx="10070611" cy="493103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5" name="Picture 4" descr="PlotHZGResults_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3" y="0"/>
            <a:ext cx="12089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709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20366</TotalTime>
  <Words>324</Words>
  <Application>Microsoft Macintosh PowerPoint</Application>
  <PresentationFormat>Custom</PresentationFormat>
  <Paragraphs>134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Torstein Pedersen</dc:creator>
  <cp:lastModifiedBy>Brian Rasmussen</cp:lastModifiedBy>
  <cp:revision>462</cp:revision>
  <dcterms:created xsi:type="dcterms:W3CDTF">2015-07-15T20:43:12Z</dcterms:created>
  <dcterms:modified xsi:type="dcterms:W3CDTF">2015-07-21T22:40:31Z</dcterms:modified>
</cp:coreProperties>
</file>