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3" r:id="rId4"/>
    <p:sldId id="260" r:id="rId5"/>
    <p:sldId id="259" r:id="rId6"/>
    <p:sldId id="261" r:id="rId7"/>
    <p:sldId id="265" r:id="rId8"/>
    <p:sldId id="268" r:id="rId9"/>
    <p:sldId id="269" r:id="rId10"/>
    <p:sldId id="262" r:id="rId11"/>
    <p:sldId id="264" r:id="rId12"/>
    <p:sldId id="267" r:id="rId13"/>
    <p:sldId id="270" r:id="rId14"/>
    <p:sldId id="271" r:id="rId15"/>
    <p:sldId id="272" r:id="rId16"/>
    <p:sldId id="266" r:id="rId17"/>
    <p:sldId id="274" r:id="rId18"/>
    <p:sldId id="276" r:id="rId19"/>
    <p:sldId id="27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3408" y="-19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BA1AF-5529-474C-BB65-43EF8FFA0F34}" type="datetimeFigureOut">
              <a:rPr lang="en-US" smtClean="0"/>
              <a:t>7/21/15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BC3BB-BC47-48AF-8E72-7A2B882F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VV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C3BB-BC47-48AF-8E72-7A2B882FB4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5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Data, Upwind, 7.5 m/s;  Right:</a:t>
            </a:r>
            <a:r>
              <a:rPr lang="en-US" baseline="0" dirty="0" smtClean="0"/>
              <a:t> Simulation, Upwind, 7.5m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BC3BB-BC47-48AF-8E72-7A2B882FB4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0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9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4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2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71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9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5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8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5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82D2-37FD-4D23-96E2-6ECE424751F8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29DF-035D-4886-9930-1C5974E7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4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t="2176" r="5454" b="28490"/>
          <a:stretch/>
        </p:blipFill>
        <p:spPr>
          <a:xfrm>
            <a:off x="0" y="0"/>
            <a:ext cx="1224012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7287"/>
            <a:ext cx="12078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Breaking Waves Show Up In Low-Grazing Angle Backscatter and Ocean Wave Spectra?</a:t>
            </a:r>
          </a:p>
          <a:p>
            <a:pPr algn="ctr"/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J. Plant,  APL/UW, 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SoMaR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July 14, 2015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3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518" y="251406"/>
            <a:ext cx="2539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Plant, JGR, 2015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49616" t="15463" r="5910" b="13557"/>
          <a:stretch/>
        </p:blipFill>
        <p:spPr bwMode="auto">
          <a:xfrm>
            <a:off x="2210938" y="774627"/>
            <a:ext cx="7847462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9583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258" r="22135"/>
          <a:stretch/>
        </p:blipFill>
        <p:spPr>
          <a:xfrm>
            <a:off x="0" y="1395662"/>
            <a:ext cx="6242163" cy="5358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3614" r="22013"/>
          <a:stretch/>
        </p:blipFill>
        <p:spPr>
          <a:xfrm>
            <a:off x="6088244" y="1395662"/>
            <a:ext cx="6103756" cy="5358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6729" y="288758"/>
            <a:ext cx="8550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Combine f-k Spectra with Speeds of Breakers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59873" y="1026330"/>
            <a:ext cx="161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m/s       2 m/s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27747" y="1395662"/>
            <a:ext cx="48127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64833" y="1320464"/>
            <a:ext cx="48127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328483" y="1401037"/>
            <a:ext cx="48127" cy="369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0122" y="1028653"/>
            <a:ext cx="161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m/s       2 m/s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0363200" y="1395662"/>
            <a:ext cx="16043" cy="1668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2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50" r="6847"/>
          <a:stretch/>
        </p:blipFill>
        <p:spPr>
          <a:xfrm>
            <a:off x="0" y="-12201"/>
            <a:ext cx="12192000" cy="6870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516" y="144379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8    40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8821" y="14437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0357" y="14437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800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857" y="1052609"/>
            <a:ext cx="4386575" cy="5838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7145" y="272716"/>
            <a:ext cx="532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From Hwang and Wang, GRL, 2004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989" y="2908900"/>
            <a:ext cx="1829201" cy="558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016" y="3743265"/>
            <a:ext cx="1575145" cy="457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3210" y="2371077"/>
            <a:ext cx="1976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Dissipation Rate: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3997" y="2589103"/>
            <a:ext cx="432458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“In the middle range </a:t>
            </a:r>
          </a:p>
          <a:p>
            <a:r>
              <a:rPr lang="en-US" sz="2400" b="1" dirty="0" smtClean="0"/>
              <a:t>(about 3&lt;k&lt;40 rad/m or</a:t>
            </a:r>
          </a:p>
          <a:p>
            <a:r>
              <a:rPr lang="en-US" sz="2400" b="1" dirty="0" smtClean="0"/>
              <a:t>0.16&lt;</a:t>
            </a:r>
            <a:r>
              <a:rPr lang="el-GR" sz="2400" b="1" dirty="0" smtClean="0"/>
              <a:t>λ</a:t>
            </a:r>
            <a:r>
              <a:rPr lang="en-US" sz="2400" b="1" dirty="0" smtClean="0"/>
              <a:t>&lt;2.1 m), the dependence </a:t>
            </a:r>
          </a:p>
          <a:p>
            <a:r>
              <a:rPr lang="en-US" sz="2400" b="1" dirty="0" smtClean="0"/>
              <a:t>[of dissipation on wavenumber] </a:t>
            </a:r>
          </a:p>
          <a:p>
            <a:r>
              <a:rPr lang="en-US" sz="2400" b="1" dirty="0" smtClean="0"/>
              <a:t>is as strong as B</a:t>
            </a:r>
            <a:r>
              <a:rPr lang="en-US" sz="2400" b="1" baseline="30000" dirty="0" smtClean="0"/>
              <a:t>10</a:t>
            </a:r>
            <a:r>
              <a:rPr lang="en-US" sz="2400" b="1" dirty="0" smtClean="0"/>
              <a:t>, approaching </a:t>
            </a:r>
          </a:p>
          <a:p>
            <a:r>
              <a:rPr lang="en-US" sz="2400" b="1" dirty="0" smtClean="0"/>
              <a:t>a delta function.”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1463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317" y="417095"/>
            <a:ext cx="4684294" cy="393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9537" y="417095"/>
            <a:ext cx="4604084" cy="393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82316" y="4839979"/>
            <a:ext cx="10026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Contour plots of constant spectral density from Banner et al. (JFM, 1989), their figures 6 and 7.  Left: Wind speed 5.5 m/s from the right (East).  Right:  Wind speed 13.3 m/s from the left (West) .  The short lines in the fourth quadrant give the confidence intervals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6125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950"/>
            <a:ext cx="12192000" cy="6107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1181" y="300691"/>
            <a:ext cx="382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From </a:t>
            </a:r>
            <a:r>
              <a:rPr lang="en-US" sz="2400" b="1" dirty="0" err="1" smtClean="0">
                <a:solidFill>
                  <a:srgbClr val="FF0000"/>
                </a:solidFill>
              </a:rPr>
              <a:t>Yueh</a:t>
            </a:r>
            <a:r>
              <a:rPr lang="en-US" sz="2400" b="1" dirty="0" smtClean="0">
                <a:solidFill>
                  <a:srgbClr val="FF0000"/>
                </a:solidFill>
              </a:rPr>
              <a:t> et al., TGRS, 2013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5115" y="312097"/>
            <a:ext cx="3132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L-Band, </a:t>
            </a:r>
            <a:r>
              <a:rPr lang="en-US" sz="2400" b="1" dirty="0" err="1" smtClean="0"/>
              <a:t>Inc</a:t>
            </a:r>
            <a:r>
              <a:rPr lang="en-US" sz="2400" b="1" dirty="0" smtClean="0"/>
              <a:t> = 29-46 </a:t>
            </a:r>
            <a:r>
              <a:rPr lang="en-US" sz="2400" b="1" dirty="0" err="1" smtClean="0"/>
              <a:t>deg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6018" y="312097"/>
            <a:ext cx="1971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kb ≈ 41 rad/m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06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49988"/>
              </p:ext>
            </p:extLst>
          </p:nvPr>
        </p:nvGraphicFramePr>
        <p:xfrm>
          <a:off x="0" y="652985"/>
          <a:ext cx="12192000" cy="65408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096000"/>
                <a:gridCol w="6096000"/>
              </a:tblGrid>
              <a:tr h="5370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  0.6 rad/m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to 40 rad/m</a:t>
                      </a:r>
                      <a:endParaRPr lang="en-US" sz="28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100 rad/m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</a:rPr>
                        <a:t> to 800 rad/m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21866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Speeds match those</a:t>
                      </a:r>
                      <a:r>
                        <a:rPr lang="en-US" sz="2400" b="1" baseline="0" dirty="0" smtClean="0"/>
                        <a:t> of downwind interference pattern if advection by orbital velocities in taken into account.</a:t>
                      </a:r>
                    </a:p>
                    <a:p>
                      <a:pPr algn="ctr"/>
                      <a:endParaRPr lang="en-US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Peak</a:t>
                      </a:r>
                      <a:r>
                        <a:rPr lang="en-US" sz="2400" b="1" baseline="0" dirty="0" smtClean="0"/>
                        <a:t> of X-band Low-Grazing-Angle HH Doppler spectra match those of downwind interference pattern</a:t>
                      </a:r>
                      <a:endParaRPr lang="en-US" sz="2400" b="1" dirty="0"/>
                    </a:p>
                  </a:txBody>
                  <a:tcPr/>
                </a:tc>
              </a:tr>
              <a:tr h="92949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 </a:t>
                      </a:r>
                      <a:r>
                        <a:rPr lang="en-US" sz="2400" b="1" dirty="0" smtClean="0"/>
                        <a:t>Greatly</a:t>
                      </a:r>
                      <a:r>
                        <a:rPr lang="en-US" sz="2400" b="1" baseline="0" dirty="0" smtClean="0"/>
                        <a:t> increased dissipation rates according to Hwang and Wang (2004).</a:t>
                      </a:r>
                    </a:p>
                    <a:p>
                      <a:pPr algn="ctr"/>
                      <a:endParaRPr lang="en-US" sz="2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Curvature</a:t>
                      </a:r>
                      <a:r>
                        <a:rPr lang="en-US" sz="2400" b="1" baseline="0" dirty="0" smtClean="0"/>
                        <a:t> spectrum peaks in this range.</a:t>
                      </a:r>
                      <a:endParaRPr lang="en-US" sz="2400" b="1" dirty="0"/>
                    </a:p>
                  </a:txBody>
                  <a:tcPr/>
                </a:tc>
              </a:tr>
              <a:tr h="6127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Group speeds match</a:t>
                      </a:r>
                      <a:r>
                        <a:rPr lang="en-US" sz="2400" b="1" baseline="0" dirty="0" smtClean="0"/>
                        <a:t> those in the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higher range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Group speeds match</a:t>
                      </a:r>
                      <a:r>
                        <a:rPr lang="en-US" sz="2400" b="1" baseline="0" dirty="0" smtClean="0"/>
                        <a:t> those in the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 smtClean="0"/>
                        <a:t>lower range</a:t>
                      </a:r>
                      <a:r>
                        <a:rPr lang="en-US" sz="1800" b="1" baseline="0" dirty="0" smtClean="0"/>
                        <a:t>.</a:t>
                      </a:r>
                      <a:endParaRPr lang="en-US" sz="2400" b="1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115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At low wind speeds, crosswind</a:t>
                      </a:r>
                      <a:r>
                        <a:rPr lang="en-US" sz="2400" b="1" baseline="0" dirty="0" smtClean="0"/>
                        <a:t> spectra are larger than downwind ones</a:t>
                      </a:r>
                      <a:endParaRPr lang="en-US" sz="2400" b="1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Upwind spectra always</a:t>
                      </a:r>
                      <a:r>
                        <a:rPr lang="en-US" sz="2400" b="1" baseline="0" dirty="0" smtClean="0"/>
                        <a:t> larger than downwind ones.</a:t>
                      </a:r>
                      <a:endParaRPr lang="en-US" sz="2400" b="1" dirty="0"/>
                    </a:p>
                  </a:txBody>
                  <a:tcPr/>
                </a:tc>
              </a:tr>
              <a:tr h="312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Much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</a:rPr>
                        <a:t> wave breaking</a:t>
                      </a:r>
                      <a:endParaRPr lang="en-US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Unexplained Roughness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07369" y="0"/>
            <a:ext cx="680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SPECTRAL FEATURES,  MANY UNUSUAL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2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450" r="6847"/>
          <a:stretch/>
        </p:blipFill>
        <p:spPr>
          <a:xfrm>
            <a:off x="0" y="-12201"/>
            <a:ext cx="12192000" cy="6870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516" y="144379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8    40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8821" y="14437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200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0357" y="14437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800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24836" y="5581346"/>
            <a:ext cx="0" cy="481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78001" y="518123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</a:t>
            </a:r>
            <a:endParaRPr lang="en-US" sz="20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295257" y="5581346"/>
            <a:ext cx="0" cy="481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39605" y="5220506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X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34545" y="5581346"/>
            <a:ext cx="0" cy="481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97540" y="5227692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</a:t>
            </a:r>
            <a:endParaRPr lang="en-US" sz="20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857217" y="3875383"/>
            <a:ext cx="388299" cy="4475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032269" y="43229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1450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632669" y="3471081"/>
            <a:ext cx="449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Ka</a:t>
            </a:r>
            <a:endParaRPr lang="en-US" sz="2000" b="1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132078" y="5581346"/>
            <a:ext cx="0" cy="481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01662" y="5188422"/>
            <a:ext cx="460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Ku</a:t>
            </a:r>
            <a:endParaRPr lang="en-US" sz="20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650970" y="5581346"/>
            <a:ext cx="0" cy="481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1488105" y="5152963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K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401345" y="5136486"/>
            <a:ext cx="4086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 Bragg Wavenumber at 10</a:t>
            </a:r>
            <a:r>
              <a:rPr lang="en-US" sz="2000" b="1" baseline="30000" dirty="0" smtClean="0"/>
              <a:t>o</a:t>
            </a:r>
            <a:r>
              <a:rPr lang="en-US" sz="2000" b="1" dirty="0" smtClean="0"/>
              <a:t> Grazing 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2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6" t="52731" r="4423" b="2385"/>
          <a:stretch/>
        </p:blipFill>
        <p:spPr>
          <a:xfrm>
            <a:off x="2101515" y="1074821"/>
            <a:ext cx="7926944" cy="5783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8593" y="224588"/>
            <a:ext cx="2364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VV = Solid </a:t>
            </a:r>
          </a:p>
          <a:p>
            <a:r>
              <a:rPr lang="en-US" sz="3200" b="1" dirty="0" smtClean="0"/>
              <a:t>HH = Dashed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28459" y="2598821"/>
            <a:ext cx="14077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X-Band</a:t>
            </a:r>
          </a:p>
          <a:p>
            <a:r>
              <a:rPr lang="en-US" sz="3200" b="1" dirty="0" smtClean="0"/>
              <a:t>7 m/s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127" y="1301806"/>
            <a:ext cx="2539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Plant, JGR, 1997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8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97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" t="21153" r="-131" b="4210"/>
          <a:stretch/>
        </p:blipFill>
        <p:spPr>
          <a:xfrm>
            <a:off x="0" y="32084"/>
            <a:ext cx="12194054" cy="68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9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674" t="8824" r="12560"/>
          <a:stretch/>
        </p:blipFill>
        <p:spPr>
          <a:xfrm>
            <a:off x="0" y="887103"/>
            <a:ext cx="6352155" cy="3835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612" y="90928"/>
            <a:ext cx="4106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Plant, GRL, 2012, Figure 4b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155" y="2271477"/>
            <a:ext cx="5954034" cy="435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3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6" t="52731" r="4423" b="2385"/>
          <a:stretch/>
        </p:blipFill>
        <p:spPr>
          <a:xfrm>
            <a:off x="2101515" y="1074821"/>
            <a:ext cx="7926944" cy="5783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8593" y="224588"/>
            <a:ext cx="23647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VV = Solid </a:t>
            </a:r>
          </a:p>
          <a:p>
            <a:r>
              <a:rPr lang="en-US" sz="3200" b="1" dirty="0" smtClean="0"/>
              <a:t>HH = Dashed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28459" y="2598821"/>
            <a:ext cx="14077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X-Band</a:t>
            </a:r>
          </a:p>
          <a:p>
            <a:r>
              <a:rPr lang="en-US" sz="3200" b="1" dirty="0" smtClean="0"/>
              <a:t>7 m/s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34127" y="1301806"/>
            <a:ext cx="2539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Plant, JGR, 1997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2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r="7331" b="2864"/>
          <a:stretch/>
        </p:blipFill>
        <p:spPr bwMode="auto">
          <a:xfrm>
            <a:off x="497304" y="-30629"/>
            <a:ext cx="11373853" cy="688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" y="786063"/>
            <a:ext cx="5221603" cy="604290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5" r="7138"/>
          <a:stretch/>
        </p:blipFill>
        <p:spPr bwMode="auto">
          <a:xfrm>
            <a:off x="8181474" y="757032"/>
            <a:ext cx="3892415" cy="61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43273" y="54368"/>
            <a:ext cx="7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Data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27375" y="114979"/>
            <a:ext cx="2000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Simulation</a:t>
            </a:r>
          </a:p>
          <a:p>
            <a:r>
              <a:rPr lang="en-US" sz="2400" b="1" dirty="0" smtClean="0"/>
              <a:t>With Breaking</a:t>
            </a:r>
            <a:endParaRPr lang="en-US" sz="24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3" t="2164" r="9279" b="5407"/>
          <a:stretch/>
        </p:blipFill>
        <p:spPr bwMode="auto">
          <a:xfrm>
            <a:off x="4588042" y="914399"/>
            <a:ext cx="3854120" cy="568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95986" y="114979"/>
            <a:ext cx="2438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     Simulation</a:t>
            </a:r>
          </a:p>
          <a:p>
            <a:r>
              <a:rPr lang="en-US" sz="2400" b="1" dirty="0" smtClean="0"/>
              <a:t>Without Breaking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8325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51428" r="1435" b="2311"/>
          <a:stretch/>
        </p:blipFill>
        <p:spPr>
          <a:xfrm>
            <a:off x="121092" y="1604211"/>
            <a:ext cx="11830276" cy="381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0021" y="689811"/>
            <a:ext cx="2579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Plant, GRL, 2012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9200" y="332855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o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6271" y="315231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o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4046" y="4960567"/>
            <a:ext cx="5930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o  </a:t>
            </a:r>
            <a:r>
              <a:rPr lang="en-US" sz="2800" b="1" dirty="0" smtClean="0"/>
              <a:t>Ding and Farmer Acoustic Tracking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773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5451" y="545432"/>
            <a:ext cx="1000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 far I believe the material presented to be pretty well established.</a:t>
            </a:r>
          </a:p>
        </p:txBody>
      </p:sp>
      <p:pic>
        <p:nvPicPr>
          <p:cNvPr id="1026" name="Picture 2" descr="http://www.emoticonswallpapers.com/wallpaper/cartoons/cartoons-wallpaper-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88" y="1251648"/>
            <a:ext cx="5289049" cy="3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2356" y="5401431"/>
            <a:ext cx="7279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Now I begin to speculate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56" y="577517"/>
            <a:ext cx="8947861" cy="6160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6105" y="192505"/>
            <a:ext cx="4766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From </a:t>
            </a:r>
            <a:r>
              <a:rPr lang="en-US" sz="2800" dirty="0" err="1" smtClean="0">
                <a:solidFill>
                  <a:srgbClr val="FF0000"/>
                </a:solidFill>
              </a:rPr>
              <a:t>Trokhimovski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JTech</a:t>
            </a:r>
            <a:r>
              <a:rPr lang="en-US" sz="2800" dirty="0" smtClean="0">
                <a:solidFill>
                  <a:srgbClr val="FF0000"/>
                </a:solidFill>
              </a:rPr>
              <a:t>, 2000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7557" y="4748463"/>
            <a:ext cx="2978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Trokhimovski</a:t>
            </a:r>
            <a:r>
              <a:rPr lang="en-US" sz="2000" b="1" dirty="0" smtClean="0"/>
              <a:t>, Radiometer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144253" y="4235116"/>
            <a:ext cx="96252" cy="4331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92987" y="1748589"/>
            <a:ext cx="277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Hwang et al., Tank, 1993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630779" y="2117558"/>
            <a:ext cx="1315453" cy="4144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66229" y="2562816"/>
            <a:ext cx="278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Hwang et al., Field, 1996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92987" y="2900066"/>
            <a:ext cx="473243" cy="281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06568" y="4243137"/>
            <a:ext cx="19540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Friction Velocity </a:t>
            </a:r>
          </a:p>
          <a:p>
            <a:r>
              <a:rPr lang="en-US" sz="2000" b="1" dirty="0" smtClean="0"/>
              <a:t>about 25 cm/s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9611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9831" y="1620254"/>
            <a:ext cx="868398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                         Speculation:</a:t>
            </a:r>
          </a:p>
          <a:p>
            <a:endParaRPr lang="en-US" sz="4000" b="1" dirty="0"/>
          </a:p>
          <a:p>
            <a:r>
              <a:rPr lang="en-US" sz="4000" b="1" dirty="0" smtClean="0"/>
              <a:t>This peak in B is caused by the breakers </a:t>
            </a:r>
          </a:p>
          <a:p>
            <a:r>
              <a:rPr lang="en-US" sz="4000" b="1" dirty="0" smtClean="0"/>
              <a:t>moving at the speed of the </a:t>
            </a:r>
          </a:p>
          <a:p>
            <a:r>
              <a:rPr lang="en-US" sz="4000" b="1" dirty="0" smtClean="0"/>
              <a:t>downwind interference pattern.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81793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2904</TotalTime>
  <Words>496</Words>
  <Application>Microsoft Macintosh PowerPoint</Application>
  <PresentationFormat>Custom</PresentationFormat>
  <Paragraphs>85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plant</dc:creator>
  <cp:lastModifiedBy>Brian Rasmussen</cp:lastModifiedBy>
  <cp:revision>44</cp:revision>
  <dcterms:created xsi:type="dcterms:W3CDTF">2015-07-05T18:32:30Z</dcterms:created>
  <dcterms:modified xsi:type="dcterms:W3CDTF">2015-07-21T22:42:08Z</dcterms:modified>
</cp:coreProperties>
</file>