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6" r:id="rId9"/>
    <p:sldId id="264" r:id="rId10"/>
    <p:sldId id="274" r:id="rId11"/>
    <p:sldId id="267" r:id="rId12"/>
    <p:sldId id="273" r:id="rId13"/>
    <p:sldId id="269" r:id="rId14"/>
    <p:sldId id="265" r:id="rId15"/>
    <p:sldId id="268" r:id="rId16"/>
    <p:sldId id="270" r:id="rId17"/>
    <p:sldId id="271" r:id="rId18"/>
    <p:sldId id="272" r:id="rId19"/>
    <p:sldId id="275" r:id="rId20"/>
    <p:sldId id="276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67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4" autoAdjust="0"/>
    <p:restoredTop sz="95878" autoAdjust="0"/>
  </p:normalViewPr>
  <p:slideViewPr>
    <p:cSldViewPr snapToGrid="0" showGuides="1">
      <p:cViewPr varScale="1">
        <p:scale>
          <a:sx n="160" d="100"/>
          <a:sy n="160" d="100"/>
        </p:scale>
        <p:origin x="-1096" y="-96"/>
      </p:cViewPr>
      <p:guideLst>
        <p:guide orient="horz" pos="867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6BB7C-5DF2-4734-ADAB-5D1D6074F4A5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518C5-EDB8-437B-B538-258E4F7B2E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7017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D542B-F67A-4138-A019-3D3582A66010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363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18C5-EDB8-437B-B538-258E4F7B2E6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79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18C5-EDB8-437B-B538-258E4F7B2E6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055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18C5-EDB8-437B-B538-258E4F7B2E6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312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18C5-EDB8-437B-B538-258E4F7B2E6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60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18C5-EDB8-437B-B538-258E4F7B2E6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13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18C5-EDB8-437B-B538-258E4F7B2E6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707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3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62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78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55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41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71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59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198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717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113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54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6E4D4-C664-4B95-ABBC-DF7FC7105A34}" type="datetimeFigureOut">
              <a:rPr kumimoji="1" lang="ja-JP" altLang="en-US" smtClean="0"/>
              <a:t>7/21/15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2DC93-3E8D-42CE-8CE4-BE7B7AA6E2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92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wmf"/><Relationship Id="rId6" Type="http://schemas.openxmlformats.org/officeDocument/2006/relationships/image" Target="../media/image38.emf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91452"/>
            <a:ext cx="7772400" cy="1643527"/>
          </a:xfrm>
        </p:spPr>
        <p:txBody>
          <a:bodyPr anchor="t" anchorCtr="0">
            <a:spAutoFit/>
          </a:bodyPr>
          <a:lstStyle/>
          <a:p>
            <a:r>
              <a:rPr kumimoji="1" lang="en-US" altLang="ja-JP" sz="2800" dirty="0" smtClean="0">
                <a:latin typeface="+mn-lt"/>
              </a:rPr>
              <a:t>Coastal fronts and water temperature variation </a:t>
            </a:r>
            <a:r>
              <a:rPr lang="en-US" altLang="ja-JP" sz="2800" dirty="0">
                <a:latin typeface="+mn-lt"/>
              </a:rPr>
              <a:t>observed </a:t>
            </a:r>
            <a:r>
              <a:rPr kumimoji="1" lang="en-US" altLang="ja-JP" sz="2800" dirty="0" smtClean="0">
                <a:latin typeface="+mn-lt"/>
              </a:rPr>
              <a:t>at the research pier HORS</a:t>
            </a:r>
            <a:br>
              <a:rPr kumimoji="1" lang="en-US" altLang="ja-JP" sz="2800" dirty="0" smtClean="0">
                <a:latin typeface="+mn-lt"/>
              </a:rPr>
            </a:br>
            <a:r>
              <a:rPr kumimoji="1" lang="en-US" altLang="ja-JP" sz="2800" dirty="0" smtClean="0">
                <a:latin typeface="+mn-lt"/>
              </a:rPr>
              <a:t/>
            </a:r>
            <a:br>
              <a:rPr kumimoji="1" lang="en-US" altLang="ja-JP" sz="2800" dirty="0" smtClean="0">
                <a:latin typeface="+mn-lt"/>
              </a:rPr>
            </a:br>
            <a:r>
              <a:rPr kumimoji="1" lang="en-US" altLang="ja-JP" sz="2800" dirty="0" smtClean="0">
                <a:latin typeface="+mn-lt"/>
              </a:rPr>
              <a:t>Satoshi Takewaka, University of Tsukuba, Japan</a:t>
            </a:r>
            <a:endParaRPr kumimoji="1" lang="ja-JP" altLang="en-US" sz="2800" dirty="0">
              <a:latin typeface="+mn-lt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20021" y="2513481"/>
            <a:ext cx="8103957" cy="319472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ja-JP" sz="2800" dirty="0" smtClean="0">
                <a:latin typeface="+mn-lt"/>
              </a:rPr>
              <a:t>Coastal fronts</a:t>
            </a:r>
          </a:p>
          <a:p>
            <a:pPr marL="446088" indent="-446088" algn="l"/>
            <a:r>
              <a:rPr lang="en-US" altLang="ja-JP" sz="2800" dirty="0" smtClean="0">
                <a:latin typeface="+mn-lt"/>
              </a:rPr>
              <a:t>	(Maybe) internal tidal waves</a:t>
            </a:r>
          </a:p>
          <a:p>
            <a:pPr marL="446088" indent="-446088" algn="l"/>
            <a:r>
              <a:rPr lang="en-US" altLang="ja-JP" sz="2800" dirty="0">
                <a:latin typeface="+mn-lt"/>
              </a:rPr>
              <a:t>	</a:t>
            </a:r>
            <a:r>
              <a:rPr lang="en-US" altLang="ja-JP" sz="2800" dirty="0" smtClean="0">
                <a:latin typeface="+mn-lt"/>
              </a:rPr>
              <a:t>Observation with X-band radar</a:t>
            </a:r>
          </a:p>
          <a:p>
            <a:pPr algn="l"/>
            <a:endParaRPr lang="en-US" altLang="ja-JP" sz="2800" dirty="0"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ja-JP" sz="2800" dirty="0" smtClean="0">
                <a:latin typeface="+mn-lt"/>
              </a:rPr>
              <a:t>Simultaneous measurements with radar and thermometer-chain at the pier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US" altLang="ja-JP" sz="2800" dirty="0"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ja-JP" sz="2800" dirty="0" smtClean="0">
                <a:latin typeface="+mn-lt"/>
              </a:rPr>
              <a:t>2013 July / August (27 days, after the SOMaR-2013)</a:t>
            </a:r>
            <a:endParaRPr lang="ja-JP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691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222522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Time exposure (time average) of 2 minutes (or 30 images)</a:t>
            </a:r>
          </a:p>
          <a:p>
            <a:endParaRPr lang="en-US" altLang="ja-JP" sz="1400" dirty="0" smtClean="0">
              <a:latin typeface="+mn-lt"/>
            </a:endParaRPr>
          </a:p>
          <a:p>
            <a:r>
              <a:rPr lang="en-US" altLang="ja-JP" sz="2800" dirty="0" smtClean="0">
                <a:latin typeface="+mn-lt"/>
              </a:rPr>
              <a:t>Processed at every hour from 30 min. to 52 min.</a:t>
            </a:r>
          </a:p>
          <a:p>
            <a:endParaRPr lang="en-US" altLang="ja-JP" sz="2800" dirty="0" smtClean="0">
              <a:latin typeface="+mn-lt"/>
            </a:endParaRPr>
          </a:p>
          <a:p>
            <a:endParaRPr lang="en-US" altLang="ja-JP" sz="2800" dirty="0" smtClean="0">
              <a:latin typeface="+mn-lt"/>
            </a:endParaRPr>
          </a:p>
          <a:p>
            <a:pPr algn="r"/>
            <a:r>
              <a:rPr lang="en-US" altLang="ja-JP" sz="2800" dirty="0" smtClean="0">
                <a:latin typeface="+mn-lt"/>
              </a:rPr>
              <a:t>2013 July 30, 11:30 – 17:30</a:t>
            </a:r>
            <a:endParaRPr lang="ja-JP" altLang="en-US" sz="2800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" y="2286000"/>
            <a:ext cx="8982637" cy="449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8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8679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A front captured in a time exposure and video image</a:t>
            </a:r>
          </a:p>
          <a:p>
            <a:pPr algn="r"/>
            <a:r>
              <a:rPr lang="en-US" altLang="ja-JP" sz="2800" dirty="0" smtClean="0">
                <a:latin typeface="+mn-lt"/>
              </a:rPr>
              <a:t>2013 August 9, 10:30</a:t>
            </a:r>
            <a:endParaRPr lang="ja-JP" altLang="en-US" sz="2800" dirty="0">
              <a:latin typeface="+mn-lt"/>
            </a:endParaRPr>
          </a:p>
        </p:txBody>
      </p:sp>
      <p:pic>
        <p:nvPicPr>
          <p:cNvPr id="4" name="Picture 4" descr="C:\Users\YUKIKAWA\Desktop\無題20141026.png"/>
          <p:cNvPicPr>
            <a:picLocks noChangeAspect="1" noChangeArrowheads="1"/>
          </p:cNvPicPr>
          <p:nvPr/>
        </p:nvPicPr>
        <p:blipFill rotWithShape="1">
          <a:blip r:embed="rId2" cstate="print"/>
          <a:srcRect t="59121"/>
          <a:stretch/>
        </p:blipFill>
        <p:spPr bwMode="auto">
          <a:xfrm>
            <a:off x="120386" y="1062174"/>
            <a:ext cx="8888442" cy="1822076"/>
          </a:xfrm>
          <a:prstGeom prst="rect">
            <a:avLst/>
          </a:prstGeom>
          <a:noFill/>
        </p:spPr>
      </p:pic>
      <p:pic>
        <p:nvPicPr>
          <p:cNvPr id="5" name="Picture 5" descr="C:\Users\YUKIKAWA\Desktop\siome201410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66" y="3116754"/>
            <a:ext cx="4924321" cy="2954593"/>
          </a:xfrm>
          <a:prstGeom prst="rect">
            <a:avLst/>
          </a:prstGeom>
          <a:noFill/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5058787" y="5591216"/>
            <a:ext cx="4114800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Video image at the pier tip</a:t>
            </a:r>
          </a:p>
        </p:txBody>
      </p:sp>
    </p:spTree>
    <p:extLst>
      <p:ext uri="{BB962C8B-B14F-4D97-AF65-F5344CB8AC3E}">
        <p14:creationId xmlns:p14="http://schemas.microsoft.com/office/powerpoint/2010/main" val="147933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/>
          <p:cNvGrpSpPr/>
          <p:nvPr/>
        </p:nvGrpSpPr>
        <p:grpSpPr>
          <a:xfrm>
            <a:off x="655250" y="3812305"/>
            <a:ext cx="7833500" cy="1978892"/>
            <a:chOff x="824345" y="4636902"/>
            <a:chExt cx="7411188" cy="187220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259"/>
            <a:stretch/>
          </p:blipFill>
          <p:spPr bwMode="auto">
            <a:xfrm>
              <a:off x="824345" y="4636902"/>
              <a:ext cx="741118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1333108" y="4636902"/>
              <a:ext cx="2537105" cy="4308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2800" dirty="0"/>
                <a:t>w</a:t>
              </a:r>
              <a:r>
                <a:rPr lang="en-US" altLang="ja-JP" sz="2800" dirty="0" smtClean="0"/>
                <a:t>ind speed [m/s]</a:t>
              </a:r>
              <a:endParaRPr kumimoji="1" lang="ja-JP" altLang="en-US" sz="28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116781" y="398927"/>
            <a:ext cx="9008010" cy="3868818"/>
            <a:chOff x="259706" y="984608"/>
            <a:chExt cx="8611127" cy="3698367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854" t="12917" r="3363" b="10393"/>
            <a:stretch/>
          </p:blipFill>
          <p:spPr bwMode="auto">
            <a:xfrm>
              <a:off x="727364" y="1773382"/>
              <a:ext cx="7647709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テキスト ボックス 10"/>
            <p:cNvSpPr txBox="1"/>
            <p:nvPr/>
          </p:nvSpPr>
          <p:spPr>
            <a:xfrm rot="16200000">
              <a:off x="7216060" y="3028201"/>
              <a:ext cx="2485742" cy="8238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800" dirty="0"/>
                <a:t>t</a:t>
              </a:r>
              <a:r>
                <a:rPr lang="en-US" altLang="ja-JP" sz="2800" dirty="0" smtClean="0"/>
                <a:t>ide [m] </a:t>
              </a:r>
            </a:p>
            <a:p>
              <a:pPr algn="ctr"/>
              <a:r>
                <a:rPr lang="en-US" altLang="ja-JP" sz="2800" dirty="0" smtClean="0"/>
                <a:t>- 0.7 m to + 0.7 m </a:t>
              </a:r>
              <a:endParaRPr kumimoji="1" lang="ja-JP" altLang="en-US" sz="28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16200000">
              <a:off x="-1216788" y="2461102"/>
              <a:ext cx="3383875" cy="4308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2800" dirty="0" smtClean="0"/>
                <a:t>water temperature [</a:t>
              </a:r>
              <a:r>
                <a:rPr lang="en-US" altLang="ja-JP" sz="2800" baseline="30000" dirty="0" err="1" smtClean="0"/>
                <a:t>o</a:t>
              </a:r>
              <a:r>
                <a:rPr lang="en-US" altLang="ja-JP" sz="2800" dirty="0" err="1" smtClean="0"/>
                <a:t>C</a:t>
              </a:r>
              <a:r>
                <a:rPr lang="en-US" altLang="ja-JP" sz="2800" dirty="0" smtClean="0"/>
                <a:t>]</a:t>
              </a:r>
              <a:endParaRPr lang="ja-JP" altLang="en-US" sz="2800" dirty="0"/>
            </a:p>
          </p:txBody>
        </p:sp>
        <p:grpSp>
          <p:nvGrpSpPr>
            <p:cNvPr id="18" name="グループ化 17"/>
            <p:cNvGrpSpPr/>
            <p:nvPr/>
          </p:nvGrpSpPr>
          <p:grpSpPr>
            <a:xfrm>
              <a:off x="5182933" y="1234078"/>
              <a:ext cx="3609173" cy="500167"/>
              <a:chOff x="3194805" y="356387"/>
              <a:chExt cx="3609173" cy="500167"/>
            </a:xfrm>
          </p:grpSpPr>
          <p:cxnSp>
            <p:nvCxnSpPr>
              <p:cNvPr id="15" name="直線コネクタ 14"/>
              <p:cNvCxnSpPr/>
              <p:nvPr/>
            </p:nvCxnSpPr>
            <p:spPr>
              <a:xfrm>
                <a:off x="3233373" y="443345"/>
                <a:ext cx="0" cy="37407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>
                <a:off x="4874240" y="457203"/>
                <a:ext cx="0" cy="374073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テキスト ボックス 16"/>
              <p:cNvSpPr txBox="1"/>
              <p:nvPr/>
            </p:nvSpPr>
            <p:spPr>
              <a:xfrm>
                <a:off x="3194805" y="356387"/>
                <a:ext cx="3609173" cy="500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 smtClean="0"/>
                  <a:t>c</a:t>
                </a:r>
                <a:r>
                  <a:rPr kumimoji="1" lang="en-US" altLang="ja-JP" sz="2800" dirty="0" smtClean="0"/>
                  <a:t>lear (13)     unclear (22)</a:t>
                </a:r>
                <a:endParaRPr kumimoji="1" lang="ja-JP" altLang="en-US" sz="2800" dirty="0"/>
              </a:p>
            </p:txBody>
          </p:sp>
        </p:grpSp>
      </p:grpSp>
      <p:sp>
        <p:nvSpPr>
          <p:cNvPr id="21" name="テキスト ボックス 20"/>
          <p:cNvSpPr txBox="1"/>
          <p:nvPr/>
        </p:nvSpPr>
        <p:spPr>
          <a:xfrm>
            <a:off x="3756390" y="141436"/>
            <a:ext cx="473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35 fronts detected in 27 days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9011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Spectra of water level &amp; temperature: M2-tide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5970" r="5170" b="7098"/>
          <a:stretch/>
        </p:blipFill>
        <p:spPr bwMode="auto">
          <a:xfrm>
            <a:off x="249242" y="1340768"/>
            <a:ext cx="8501791" cy="517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テキスト ボックス 23"/>
          <p:cNvSpPr txBox="1"/>
          <p:nvPr/>
        </p:nvSpPr>
        <p:spPr>
          <a:xfrm>
            <a:off x="6764383" y="5509085"/>
            <a:ext cx="56906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dirty="0" smtClean="0"/>
              <a:t>tide</a:t>
            </a:r>
            <a:endParaRPr kumimoji="1" lang="ja-JP" altLang="en-US" sz="28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69937" y="2348959"/>
            <a:ext cx="2763513" cy="430887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dirty="0"/>
              <a:t>w</a:t>
            </a:r>
            <a:r>
              <a:rPr lang="en-US" altLang="ja-JP" sz="2800" dirty="0" smtClean="0"/>
              <a:t>ater temperature</a:t>
            </a:r>
            <a:endParaRPr kumimoji="1" lang="ja-JP" altLang="en-US" sz="28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19818" y="6378253"/>
            <a:ext cx="19372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dirty="0" smtClean="0"/>
              <a:t>Period [hour]</a:t>
            </a:r>
            <a:endParaRPr kumimoji="1" lang="ja-JP" altLang="en-US" sz="28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56527" y="1337416"/>
            <a:ext cx="210794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dirty="0"/>
              <a:t>a</a:t>
            </a:r>
            <a:r>
              <a:rPr lang="en-US" altLang="ja-JP" sz="2800" dirty="0" smtClean="0"/>
              <a:t>mplitude [</a:t>
            </a:r>
            <a:r>
              <a:rPr lang="en-US" altLang="ja-JP" sz="2800" baseline="30000" dirty="0" err="1" smtClean="0"/>
              <a:t>o</a:t>
            </a:r>
            <a:r>
              <a:rPr lang="en-US" altLang="ja-JP" sz="2800" dirty="0" err="1" smtClean="0"/>
              <a:t>C</a:t>
            </a:r>
            <a:r>
              <a:rPr lang="en-US" altLang="ja-JP" sz="2800" dirty="0" smtClean="0"/>
              <a:t>]</a:t>
            </a:r>
            <a:endParaRPr kumimoji="1" lang="ja-JP" altLang="en-US" sz="28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441650" y="1345113"/>
            <a:ext cx="222977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dirty="0"/>
              <a:t>a</a:t>
            </a:r>
            <a:r>
              <a:rPr lang="en-US" altLang="ja-JP" sz="2800" dirty="0" smtClean="0"/>
              <a:t>mplitude [cm]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3035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ja-JP" sz="2800" dirty="0" smtClean="0">
                <a:latin typeface="+mn-lt"/>
              </a:rPr>
              <a:t>2013 July 30</a:t>
            </a:r>
            <a:endParaRPr lang="ja-JP" altLang="en-US" sz="2800" dirty="0">
              <a:latin typeface="+mn-lt"/>
            </a:endParaRPr>
          </a:p>
        </p:txBody>
      </p:sp>
      <p:pic>
        <p:nvPicPr>
          <p:cNvPr id="4" name="図 3" descr="スライド3.JPG"/>
          <p:cNvPicPr/>
          <p:nvPr/>
        </p:nvPicPr>
        <p:blipFill>
          <a:blip r:embed="rId2" cstate="print">
            <a:lum bright="10000" contrast="-20000"/>
          </a:blip>
          <a:srcRect t="14068" b="12907"/>
          <a:stretch>
            <a:fillRect/>
          </a:stretch>
        </p:blipFill>
        <p:spPr>
          <a:xfrm>
            <a:off x="-122411" y="1072512"/>
            <a:ext cx="9198239" cy="504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3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8679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Water temperature variations at the tip of the pier</a:t>
            </a:r>
          </a:p>
          <a:p>
            <a:pPr algn="r"/>
            <a:r>
              <a:rPr lang="en-US" altLang="ja-JP" sz="2800" dirty="0" smtClean="0">
                <a:latin typeface="+mn-lt"/>
              </a:rPr>
              <a:t>2013 July 30</a:t>
            </a:r>
            <a:endParaRPr lang="ja-JP" altLang="en-US" sz="2800" dirty="0">
              <a:latin typeface="+mn-lt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3768" y="1492597"/>
            <a:ext cx="9024733" cy="3922263"/>
            <a:chOff x="53768" y="2065069"/>
            <a:chExt cx="9024733" cy="3922263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821" t="8987" r="45436" b="8661"/>
            <a:stretch/>
          </p:blipFill>
          <p:spPr bwMode="auto">
            <a:xfrm>
              <a:off x="53768" y="2208870"/>
              <a:ext cx="9024733" cy="377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10210" y="2065069"/>
              <a:ext cx="72327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/>
                <a:t>[</a:t>
              </a:r>
              <a:r>
                <a:rPr lang="en-US" altLang="ja-JP" sz="2800" baseline="30000" dirty="0" err="1" smtClean="0"/>
                <a:t>o</a:t>
              </a:r>
              <a:r>
                <a:rPr lang="en-US" altLang="ja-JP" sz="2800" dirty="0" err="1" smtClean="0"/>
                <a:t>C</a:t>
              </a:r>
              <a:r>
                <a:rPr lang="en-US" altLang="ja-JP" sz="2800" dirty="0" smtClean="0"/>
                <a:t>]</a:t>
              </a:r>
              <a:endParaRPr kumimoji="1" lang="ja-JP" altLang="en-US" sz="2800" dirty="0"/>
            </a:p>
          </p:txBody>
        </p:sp>
      </p:grpSp>
      <p:cxnSp>
        <p:nvCxnSpPr>
          <p:cNvPr id="16" name="直線コネクタ 15"/>
          <p:cNvCxnSpPr/>
          <p:nvPr/>
        </p:nvCxnSpPr>
        <p:spPr>
          <a:xfrm>
            <a:off x="5128953" y="4422365"/>
            <a:ext cx="0" cy="1080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6137564" y="4433446"/>
            <a:ext cx="0" cy="17760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335419" y="5503783"/>
            <a:ext cx="3835874" cy="9541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 smtClean="0"/>
              <a:t>Captured at the off shore</a:t>
            </a:r>
          </a:p>
          <a:p>
            <a:pPr algn="r"/>
            <a:r>
              <a:rPr kumimoji="1" lang="en-US" altLang="ja-JP" sz="2800" dirty="0" smtClean="0"/>
              <a:t> in the radar image 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37019" y="5824838"/>
            <a:ext cx="3841482" cy="95410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Reached the pier and vanished from the image</a:t>
            </a:r>
            <a:endParaRPr kumimoji="1" lang="ja-JP" altLang="en-US" sz="2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24654" y="3429000"/>
            <a:ext cx="1086259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dirty="0" smtClean="0"/>
              <a:t>bottom</a:t>
            </a:r>
            <a:endParaRPr kumimoji="1" lang="ja-JP" altLang="en-US" sz="28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43397" y="1584930"/>
            <a:ext cx="1167516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800" dirty="0"/>
              <a:t>s</a:t>
            </a:r>
            <a:r>
              <a:rPr lang="en-US" altLang="ja-JP" sz="2800" dirty="0" smtClean="0"/>
              <a:t>urface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53768" y="73960"/>
            <a:ext cx="9024733" cy="127747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lvl="0" indent="-355600">
              <a:buFont typeface="+mj-lt"/>
              <a:buAutoNum type="alphaLcPeriod"/>
            </a:pPr>
            <a:r>
              <a:rPr lang="en-US" altLang="ja-JP" sz="2000" dirty="0" smtClean="0">
                <a:solidFill>
                  <a:prstClr val="black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Water temperature at the bottom starts lowering before 5 hours than the radar captures the arrival of the front at the pier</a:t>
            </a:r>
            <a:endParaRPr lang="en-US" altLang="ja-JP" sz="800" dirty="0" smtClean="0">
              <a:solidFill>
                <a:prstClr val="black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355600" lvl="0" indent="-355600">
              <a:buFont typeface="+mj-lt"/>
              <a:buAutoNum type="alphaLcPeriod"/>
            </a:pPr>
            <a:r>
              <a:rPr lang="en-US" altLang="ja-JP" sz="2000" dirty="0" smtClean="0">
                <a:solidFill>
                  <a:prstClr val="black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Water temperature rises approximately 3 </a:t>
            </a:r>
            <a:r>
              <a:rPr lang="en-US" altLang="ja-JP" sz="2000" baseline="30000" dirty="0" err="1" smtClean="0">
                <a:solidFill>
                  <a:prstClr val="black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o</a:t>
            </a:r>
            <a:r>
              <a:rPr lang="en-US" altLang="ja-JP" sz="2000" dirty="0" err="1" smtClean="0">
                <a:solidFill>
                  <a:prstClr val="black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C</a:t>
            </a:r>
            <a:r>
              <a:rPr lang="en-US" altLang="ja-JP" sz="2000" dirty="0" smtClean="0">
                <a:solidFill>
                  <a:prstClr val="black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 after passing the front</a:t>
            </a:r>
            <a:endParaRPr lang="en-US" altLang="ja-JP" sz="800" dirty="0">
              <a:solidFill>
                <a:prstClr val="black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marL="355600" indent="-355600">
              <a:buFont typeface="+mj-lt"/>
              <a:buAutoNum type="alphaLcPeriod"/>
            </a:pPr>
            <a:r>
              <a:rPr lang="en-US" altLang="ja-JP" sz="2000" dirty="0" smtClean="0">
                <a:solidFill>
                  <a:prstClr val="black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Length of the wave: 0.3 m/s × 3600 s ~ 6,000 m</a:t>
            </a:r>
            <a:endParaRPr lang="ja-JP" altLang="en-US" sz="2000" dirty="0">
              <a:solidFill>
                <a:prstClr val="black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22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40511" y="37662"/>
            <a:ext cx="8746435" cy="8679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Imaging mechanism: tidal internal waves</a:t>
            </a:r>
          </a:p>
          <a:p>
            <a:r>
              <a:rPr lang="en-US" altLang="ja-JP" sz="2800" dirty="0" smtClean="0">
                <a:latin typeface="+mn-lt"/>
              </a:rPr>
              <a:t>Convergence at the surface resulting ‘front’</a:t>
            </a:r>
            <a:endParaRPr lang="ja-JP" altLang="en-US" sz="2800" dirty="0">
              <a:latin typeface="+mn-lt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822542" y="1091320"/>
            <a:ext cx="5492653" cy="5950753"/>
            <a:chOff x="539552" y="1503207"/>
            <a:chExt cx="3795631" cy="4112196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539552" y="5276849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(Yanagi,1990)</a:t>
              </a:r>
              <a:endParaRPr kumimoji="1" lang="en-US" altLang="ja-JP" sz="1600" dirty="0" smtClean="0"/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0958" y="1535490"/>
              <a:ext cx="3370045" cy="1176057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780" y="2815097"/>
              <a:ext cx="3438403" cy="1089495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780" y="4110558"/>
              <a:ext cx="3438403" cy="1191551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239852" y="1503207"/>
              <a:ext cx="57606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kumimoji="1" lang="ja-JP" altLang="en-US" sz="800" dirty="0" smtClean="0"/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6" cstate="print"/>
            <a:srcRect l="53501" t="1357" r="38122" b="85446"/>
            <a:stretch/>
          </p:blipFill>
          <p:spPr>
            <a:xfrm>
              <a:off x="827584" y="4159623"/>
              <a:ext cx="288032" cy="144016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6" cstate="print"/>
            <a:srcRect l="62852" t="2137" r="16206" b="84666"/>
            <a:stretch/>
          </p:blipFill>
          <p:spPr>
            <a:xfrm>
              <a:off x="1206000" y="4176000"/>
              <a:ext cx="720080" cy="144016"/>
            </a:xfrm>
            <a:prstGeom prst="rect">
              <a:avLst/>
            </a:prstGeom>
          </p:spPr>
        </p:pic>
      </p:grpSp>
      <p:sp>
        <p:nvSpPr>
          <p:cNvPr id="18" name="テキスト ボックス 17"/>
          <p:cNvSpPr txBox="1"/>
          <p:nvPr/>
        </p:nvSpPr>
        <p:spPr>
          <a:xfrm>
            <a:off x="1554831" y="1020463"/>
            <a:ext cx="25539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800" dirty="0" smtClean="0"/>
              <a:t>thermometer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59882" y="921626"/>
            <a:ext cx="25539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800" dirty="0" smtClean="0"/>
              <a:t>front</a:t>
            </a:r>
          </a:p>
        </p:txBody>
      </p:sp>
      <p:sp>
        <p:nvSpPr>
          <p:cNvPr id="3" name="下矢印 2"/>
          <p:cNvSpPr/>
          <p:nvPr/>
        </p:nvSpPr>
        <p:spPr>
          <a:xfrm>
            <a:off x="2353670" y="4765476"/>
            <a:ext cx="228600" cy="2566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下矢印 19"/>
          <p:cNvSpPr/>
          <p:nvPr/>
        </p:nvSpPr>
        <p:spPr>
          <a:xfrm>
            <a:off x="5114364" y="2843259"/>
            <a:ext cx="228600" cy="2566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下矢印 20"/>
          <p:cNvSpPr/>
          <p:nvPr/>
        </p:nvSpPr>
        <p:spPr>
          <a:xfrm>
            <a:off x="5986183" y="1222240"/>
            <a:ext cx="228600" cy="2566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39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Propagation angle and speed of the front</a:t>
            </a:r>
            <a:endParaRPr lang="ja-JP" altLang="en-US" sz="2800" dirty="0">
              <a:latin typeface="+mn-lt"/>
            </a:endParaRPr>
          </a:p>
        </p:txBody>
      </p:sp>
      <p:pic>
        <p:nvPicPr>
          <p:cNvPr id="15" name="Picture 3" descr="C:\yukikawa\研究関連（学士）\HORS_フロントの画像\フロント到達時のHORS画像(jpg) 20130730\HORS_Avrg_2013073015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20788"/>
            <a:ext cx="8568952" cy="4284476"/>
          </a:xfrm>
          <a:prstGeom prst="rect">
            <a:avLst/>
          </a:prstGeom>
          <a:noFill/>
        </p:spPr>
      </p:pic>
      <p:sp>
        <p:nvSpPr>
          <p:cNvPr id="19" name="円/楕円 18"/>
          <p:cNvSpPr/>
          <p:nvPr/>
        </p:nvSpPr>
        <p:spPr>
          <a:xfrm rot="1178408">
            <a:off x="1551557" y="3562109"/>
            <a:ext cx="5672059" cy="46423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>
            <a:off x="467544" y="5157192"/>
            <a:ext cx="8280920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3851920" y="3068960"/>
            <a:ext cx="1080120" cy="23042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円弧 21"/>
          <p:cNvSpPr/>
          <p:nvPr/>
        </p:nvSpPr>
        <p:spPr>
          <a:xfrm>
            <a:off x="3851920" y="4869160"/>
            <a:ext cx="504056" cy="720080"/>
          </a:xfrm>
          <a:prstGeom prst="arc">
            <a:avLst>
              <a:gd name="adj1" fmla="val 16200000"/>
              <a:gd name="adj2" fmla="val 2065348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11960" y="458112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/>
                </a:solidFill>
              </a:rPr>
              <a:t>α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4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125572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Propagation angle and speed of the front</a:t>
            </a:r>
          </a:p>
          <a:p>
            <a:endParaRPr lang="en-US" altLang="ja-JP" sz="2800" dirty="0">
              <a:latin typeface="+mn-lt"/>
            </a:endParaRPr>
          </a:p>
          <a:p>
            <a:pPr algn="r"/>
            <a:r>
              <a:rPr lang="en-US" altLang="ja-JP" sz="2800" dirty="0" smtClean="0">
                <a:latin typeface="+mn-lt"/>
              </a:rPr>
              <a:t>2013 July 30</a:t>
            </a:r>
            <a:endParaRPr lang="ja-JP" altLang="en-US" sz="2800" dirty="0">
              <a:latin typeface="+mn-lt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467232" y="5799372"/>
            <a:ext cx="8280920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l="5113" t="7336" r="6135" b="8184"/>
          <a:stretch/>
        </p:blipFill>
        <p:spPr bwMode="auto">
          <a:xfrm>
            <a:off x="501087" y="1605446"/>
            <a:ext cx="8141825" cy="507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正方形/長方形 1"/>
          <p:cNvSpPr/>
          <p:nvPr/>
        </p:nvSpPr>
        <p:spPr>
          <a:xfrm rot="16200000">
            <a:off x="-1207632" y="3721685"/>
            <a:ext cx="3206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Cross shore position [m]</a:t>
            </a:r>
            <a:endParaRPr lang="ja-JP" altLang="en-US" sz="2400" dirty="0"/>
          </a:p>
        </p:txBody>
      </p:sp>
      <p:sp>
        <p:nvSpPr>
          <p:cNvPr id="13" name="正方形/長方形 12"/>
          <p:cNvSpPr/>
          <p:nvPr/>
        </p:nvSpPr>
        <p:spPr>
          <a:xfrm rot="16200000">
            <a:off x="7128505" y="3827212"/>
            <a:ext cx="3239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Propagation angle [deg.]</a:t>
            </a:r>
            <a:endParaRPr lang="ja-JP" altLang="en-US" sz="2400" dirty="0"/>
          </a:p>
        </p:txBody>
      </p:sp>
      <p:sp>
        <p:nvSpPr>
          <p:cNvPr id="14" name="角丸四角形 13"/>
          <p:cNvSpPr/>
          <p:nvPr/>
        </p:nvSpPr>
        <p:spPr>
          <a:xfrm>
            <a:off x="262393" y="917199"/>
            <a:ext cx="6293512" cy="459164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361950" lvl="0" indent="-361950" algn="ctr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solidFill>
                  <a:prstClr val="black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No refraction, no reflection</a:t>
            </a:r>
            <a:endParaRPr lang="en-US" altLang="ja-JP" sz="800" dirty="0" smtClean="0">
              <a:solidFill>
                <a:prstClr val="black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718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Propagation speeds of the front: 0.1 – 0.3 m/s</a:t>
            </a:r>
          </a:p>
        </p:txBody>
      </p:sp>
      <p:cxnSp>
        <p:nvCxnSpPr>
          <p:cNvPr id="20" name="直線コネクタ 19"/>
          <p:cNvCxnSpPr/>
          <p:nvPr/>
        </p:nvCxnSpPr>
        <p:spPr>
          <a:xfrm>
            <a:off x="467232" y="5799372"/>
            <a:ext cx="8280920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500994"/>
              </p:ext>
            </p:extLst>
          </p:nvPr>
        </p:nvGraphicFramePr>
        <p:xfrm>
          <a:off x="262393" y="1054284"/>
          <a:ext cx="3062186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数式" r:id="rId4" imgW="1409088" imgH="533169" progId="Equation.3">
                  <p:embed/>
                </p:oleObj>
              </mc:Choice>
              <mc:Fallback>
                <p:oleObj name="数式" r:id="rId4" imgW="1409088" imgH="5331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393" y="1054284"/>
                        <a:ext cx="3062186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3637430" y="571583"/>
            <a:ext cx="5217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ε</a:t>
            </a:r>
            <a:r>
              <a:rPr lang="en-US" altLang="ja-JP" sz="2400" dirty="0" smtClean="0"/>
              <a:t>	dimensionless density gradient</a:t>
            </a:r>
          </a:p>
          <a:p>
            <a:r>
              <a:rPr lang="en-US" altLang="ja-JP" sz="2400" dirty="0" smtClean="0"/>
              <a:t>g 	gravity</a:t>
            </a:r>
          </a:p>
          <a:p>
            <a:r>
              <a:rPr lang="en-US" altLang="ja-JP" sz="2400" dirty="0" smtClean="0"/>
              <a:t>H 	total depth</a:t>
            </a:r>
          </a:p>
          <a:p>
            <a:r>
              <a:rPr lang="en-US" altLang="ja-JP" sz="2400" dirty="0" smtClean="0"/>
              <a:t>h</a:t>
            </a:r>
            <a:r>
              <a:rPr lang="en-US" altLang="ja-JP" sz="2400" baseline="-25000" dirty="0" smtClean="0"/>
              <a:t>1</a:t>
            </a:r>
            <a:r>
              <a:rPr lang="en-US" altLang="ja-JP" sz="2400" dirty="0" smtClean="0"/>
              <a:t> 	depth of upper layer</a:t>
            </a:r>
          </a:p>
          <a:p>
            <a:r>
              <a:rPr lang="en-US" altLang="ja-JP" sz="2400" dirty="0" smtClean="0"/>
              <a:t>h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	depth of lower layer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1793486" y="2926849"/>
            <a:ext cx="5548685" cy="3793051"/>
            <a:chOff x="1508060" y="2617105"/>
            <a:chExt cx="6050960" cy="4136404"/>
          </a:xfrm>
        </p:grpSpPr>
        <p:sp>
          <p:nvSpPr>
            <p:cNvPr id="2" name="正方形/長方形 1"/>
            <p:cNvSpPr/>
            <p:nvPr/>
          </p:nvSpPr>
          <p:spPr>
            <a:xfrm rot="16200000">
              <a:off x="536769" y="4146914"/>
              <a:ext cx="24042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observation [m/s]</a:t>
              </a:r>
              <a:endParaRPr lang="ja-JP" altLang="en-US" sz="2400" dirty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6445" t="8637" b="7818"/>
            <a:stretch/>
          </p:blipFill>
          <p:spPr bwMode="auto">
            <a:xfrm>
              <a:off x="1993403" y="2617105"/>
              <a:ext cx="5228578" cy="4113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正方形/長方形 12"/>
            <p:cNvSpPr/>
            <p:nvPr/>
          </p:nvSpPr>
          <p:spPr>
            <a:xfrm>
              <a:off x="5793791" y="4820458"/>
              <a:ext cx="45236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C</a:t>
              </a:r>
              <a:r>
                <a:rPr lang="en-US" altLang="ja-JP" sz="2400" baseline="-25000" dirty="0" smtClean="0"/>
                <a:t>T</a:t>
              </a:r>
            </a:p>
            <a:p>
              <a:endParaRPr lang="en-US" altLang="ja-JP" sz="2400" dirty="0"/>
            </a:p>
            <a:p>
              <a:r>
                <a:rPr lang="en-US" altLang="ja-JP" sz="2400" dirty="0" smtClean="0"/>
                <a:t>C</a:t>
              </a:r>
              <a:r>
                <a:rPr lang="en-US" altLang="ja-JP" sz="2400" baseline="-25000" dirty="0" smtClean="0"/>
                <a:t>2</a:t>
              </a:r>
              <a:endParaRPr lang="ja-JP" altLang="en-US" sz="2400" dirty="0"/>
            </a:p>
          </p:txBody>
        </p:sp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6688" y="5588711"/>
              <a:ext cx="502920" cy="480060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6688" y="4829855"/>
              <a:ext cx="502920" cy="480060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6706927" y="6291844"/>
              <a:ext cx="8520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ja-JP" sz="2400" dirty="0">
                  <a:solidFill>
                    <a:prstClr val="black"/>
                  </a:solidFill>
                </a:rPr>
                <a:t>[m/s]</a:t>
              </a:r>
              <a:endParaRPr lang="ja-JP" alt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34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91452"/>
            <a:ext cx="7772400" cy="480131"/>
          </a:xfrm>
        </p:spPr>
        <p:txBody>
          <a:bodyPr anchor="t" anchorCtr="0">
            <a:spAutoFit/>
          </a:bodyPr>
          <a:lstStyle/>
          <a:p>
            <a:r>
              <a:rPr lang="en-US" altLang="ja-JP" sz="2800" dirty="0" smtClean="0">
                <a:latin typeface="+mn-lt"/>
              </a:rPr>
              <a:t>X-band radar at the r</a:t>
            </a:r>
            <a:r>
              <a:rPr kumimoji="1" lang="en-US" altLang="ja-JP" sz="2800" dirty="0" smtClean="0">
                <a:latin typeface="+mn-lt"/>
              </a:rPr>
              <a:t>esearch pier HORS</a:t>
            </a:r>
            <a:endParaRPr kumimoji="1" lang="ja-JP" altLang="en-US" sz="2800" dirty="0">
              <a:latin typeface="+mn-lt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974028" y="6329724"/>
            <a:ext cx="7189557" cy="4801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err="1" smtClean="0">
                <a:latin typeface="+mn-lt"/>
              </a:rPr>
              <a:t>Hasaki</a:t>
            </a:r>
            <a:r>
              <a:rPr lang="en-US" altLang="ja-JP" sz="2800" dirty="0" smtClean="0">
                <a:latin typeface="+mn-lt"/>
              </a:rPr>
              <a:t> Oceanographic Research Station</a:t>
            </a:r>
          </a:p>
        </p:txBody>
      </p:sp>
      <p:pic>
        <p:nvPicPr>
          <p:cNvPr id="5" name="Picture 6" descr="http://www.schoolicons.com/web/icon/Japan/ic_ja02w.gif"/>
          <p:cNvPicPr>
            <a:picLocks noChangeAspect="1" noChangeArrowheads="1"/>
          </p:cNvPicPr>
          <p:nvPr/>
        </p:nvPicPr>
        <p:blipFill>
          <a:blip r:embed="rId2" cstate="print"/>
          <a:srcRect l="46426" b="19512"/>
          <a:stretch>
            <a:fillRect/>
          </a:stretch>
        </p:blipFill>
        <p:spPr bwMode="auto">
          <a:xfrm>
            <a:off x="211149" y="571581"/>
            <a:ext cx="3167244" cy="5042617"/>
          </a:xfrm>
          <a:prstGeom prst="rect">
            <a:avLst/>
          </a:prstGeom>
          <a:noFill/>
        </p:spPr>
      </p:pic>
      <p:pic>
        <p:nvPicPr>
          <p:cNvPr id="7" name="図 6" descr="スライド1.JPG"/>
          <p:cNvPicPr/>
          <p:nvPr/>
        </p:nvPicPr>
        <p:blipFill>
          <a:blip r:embed="rId3" cstate="print"/>
          <a:srcRect l="5538" t="14829" r="7666" b="15188"/>
          <a:stretch>
            <a:fillRect/>
          </a:stretch>
        </p:blipFill>
        <p:spPr>
          <a:xfrm>
            <a:off x="2108188" y="571582"/>
            <a:ext cx="6875268" cy="4160961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 rot="19356047">
            <a:off x="1676053" y="4423950"/>
            <a:ext cx="237437" cy="347469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263403" y="4575077"/>
            <a:ext cx="265246" cy="281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157861" y="4925078"/>
            <a:ext cx="1026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800" dirty="0" smtClean="0">
                <a:solidFill>
                  <a:prstClr val="black"/>
                </a:solidFill>
              </a:rPr>
              <a:t>Tokyo</a:t>
            </a:r>
            <a:endParaRPr lang="en-US" altLang="ja-JP" sz="2800" dirty="0">
              <a:solidFill>
                <a:prstClr val="black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 rot="3408687">
            <a:off x="4661177" y="2373385"/>
            <a:ext cx="362968" cy="2094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223739" y="3251318"/>
            <a:ext cx="242489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Radar coverage</a:t>
            </a:r>
            <a:endParaRPr lang="ja-JP" altLang="en-US" sz="2800" dirty="0"/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4775242" y="1883718"/>
            <a:ext cx="1033500" cy="6346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759301" y="4740833"/>
            <a:ext cx="5065381" cy="1491240"/>
            <a:chOff x="2420858" y="4793313"/>
            <a:chExt cx="5065381" cy="1491240"/>
          </a:xfrm>
        </p:grpSpPr>
        <p:pic>
          <p:nvPicPr>
            <p:cNvPr id="14" name="図 13" descr="図作成用PPT_140518.jpg"/>
            <p:cNvPicPr/>
            <p:nvPr/>
          </p:nvPicPr>
          <p:blipFill rotWithShape="1">
            <a:blip r:embed="rId4" cstate="print"/>
            <a:srcRect l="7607" t="66598" r="13353"/>
            <a:stretch/>
          </p:blipFill>
          <p:spPr>
            <a:xfrm>
              <a:off x="2420858" y="4793313"/>
              <a:ext cx="5065381" cy="1491240"/>
            </a:xfrm>
            <a:prstGeom prst="rect">
              <a:avLst/>
            </a:prstGeom>
          </p:spPr>
        </p:pic>
        <p:cxnSp>
          <p:nvCxnSpPr>
            <p:cNvPr id="16" name="直線コネクタ 15"/>
            <p:cNvCxnSpPr/>
            <p:nvPr/>
          </p:nvCxnSpPr>
          <p:spPr>
            <a:xfrm>
              <a:off x="3147445" y="4855382"/>
              <a:ext cx="3792785" cy="66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648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58775" y="125069"/>
            <a:ext cx="7772400" cy="480131"/>
          </a:xfrm>
        </p:spPr>
        <p:txBody>
          <a:bodyPr anchor="t" anchorCtr="0">
            <a:spAutoFit/>
          </a:bodyPr>
          <a:lstStyle/>
          <a:p>
            <a:pPr algn="l"/>
            <a:r>
              <a:rPr kumimoji="1" lang="en-US" altLang="ja-JP" sz="2800" dirty="0" smtClean="0">
                <a:latin typeface="+mn-lt"/>
              </a:rPr>
              <a:t>Remarks</a:t>
            </a:r>
            <a:endParaRPr kumimoji="1" lang="ja-JP" altLang="en-US" sz="2800" dirty="0">
              <a:latin typeface="+mn-lt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58775" y="1000687"/>
            <a:ext cx="8617137" cy="435811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ja-JP" sz="2800" dirty="0" smtClean="0">
                <a:latin typeface="+mn-lt"/>
              </a:rPr>
              <a:t>Coastal fronts</a:t>
            </a:r>
          </a:p>
          <a:p>
            <a:pPr marL="446088" indent="-446088" algn="l"/>
            <a:r>
              <a:rPr lang="en-US" altLang="ja-JP" sz="2800" dirty="0">
                <a:latin typeface="+mn-lt"/>
              </a:rPr>
              <a:t>	</a:t>
            </a:r>
            <a:r>
              <a:rPr lang="en-US" altLang="ja-JP" sz="2800" dirty="0" smtClean="0">
                <a:latin typeface="+mn-lt"/>
              </a:rPr>
              <a:t>	(Maybe) internal tidal waves</a:t>
            </a:r>
          </a:p>
          <a:p>
            <a:pPr marL="446088" indent="-446088" algn="l"/>
            <a:endParaRPr lang="en-US" altLang="ja-JP" sz="2800" dirty="0"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ja-JP" sz="2800" dirty="0" smtClean="0">
                <a:latin typeface="+mn-lt"/>
              </a:rPr>
              <a:t>Termination in the shallow region</a:t>
            </a:r>
          </a:p>
          <a:p>
            <a:pPr algn="l"/>
            <a:r>
              <a:rPr lang="en-US" altLang="ja-JP" sz="2800" dirty="0">
                <a:latin typeface="+mn-lt"/>
              </a:rPr>
              <a:t>	</a:t>
            </a:r>
            <a:r>
              <a:rPr lang="en-US" altLang="ja-JP" sz="2800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(?) </a:t>
            </a:r>
            <a:r>
              <a:rPr lang="en-US" altLang="ja-JP" sz="2800" dirty="0" smtClean="0">
                <a:latin typeface="+mn-lt"/>
              </a:rPr>
              <a:t>No refraction, no reflection</a:t>
            </a:r>
          </a:p>
          <a:p>
            <a:pPr algn="l"/>
            <a:endParaRPr lang="en-US" altLang="ja-JP" sz="2800" dirty="0">
              <a:latin typeface="+mn-lt"/>
            </a:endParaRPr>
          </a:p>
          <a:p>
            <a:pPr algn="l"/>
            <a:endParaRPr lang="en-US" altLang="ja-JP" sz="2800" dirty="0"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ja-JP" sz="2800" dirty="0" smtClean="0">
                <a:latin typeface="+mn-lt"/>
              </a:rPr>
              <a:t>No further information of current and depths extractable from the front propagations</a:t>
            </a:r>
          </a:p>
          <a:p>
            <a:pPr algn="l"/>
            <a:endParaRPr lang="en-US" altLang="ja-JP" sz="2800" dirty="0" smtClean="0"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ja-JP" sz="2800" dirty="0" smtClean="0">
                <a:latin typeface="+mn-lt"/>
              </a:rPr>
              <a:t>What is the true propagation direction of a front ?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2104465" y="5546911"/>
            <a:ext cx="1095936" cy="988359"/>
            <a:chOff x="1297641" y="5472953"/>
            <a:chExt cx="1095936" cy="988359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1297641" y="5472953"/>
              <a:ext cx="1095936" cy="9883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下矢印 5"/>
            <p:cNvSpPr/>
            <p:nvPr/>
          </p:nvSpPr>
          <p:spPr>
            <a:xfrm rot="2819202">
              <a:off x="1506070" y="5731284"/>
              <a:ext cx="430306" cy="47169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838701" y="5536824"/>
            <a:ext cx="1095936" cy="988359"/>
            <a:chOff x="4105836" y="5472952"/>
            <a:chExt cx="1095936" cy="988359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4105836" y="5472952"/>
              <a:ext cx="1095936" cy="9883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下矢印 7"/>
            <p:cNvSpPr/>
            <p:nvPr/>
          </p:nvSpPr>
          <p:spPr>
            <a:xfrm rot="5400000">
              <a:off x="4314265" y="5731283"/>
              <a:ext cx="430306" cy="47169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 descr="図作成用PPT_140518.jpg"/>
          <p:cNvPicPr/>
          <p:nvPr/>
        </p:nvPicPr>
        <p:blipFill rotWithShape="1">
          <a:blip r:embed="rId2" cstate="print"/>
          <a:srcRect l="7305" t="67321" r="13655" b="5141"/>
          <a:stretch/>
        </p:blipFill>
        <p:spPr>
          <a:xfrm>
            <a:off x="3814421" y="125069"/>
            <a:ext cx="5161491" cy="12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2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 t="909" b="909"/>
          <a:stretch>
            <a:fillRect/>
          </a:stretch>
        </p:blipFill>
        <p:spPr bwMode="auto">
          <a:xfrm>
            <a:off x="35496" y="17766"/>
            <a:ext cx="3230538" cy="68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0543" t="67383" r="4174" b="1915"/>
          <a:stretch>
            <a:fillRect/>
          </a:stretch>
        </p:blipFill>
        <p:spPr bwMode="auto">
          <a:xfrm>
            <a:off x="3275856" y="37062"/>
            <a:ext cx="5688632" cy="677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円/楕円 1"/>
          <p:cNvSpPr/>
          <p:nvPr/>
        </p:nvSpPr>
        <p:spPr>
          <a:xfrm rot="20003948">
            <a:off x="5569721" y="958033"/>
            <a:ext cx="788439" cy="1852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37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4"/>
          <p:cNvPicPr>
            <a:picLocks noChangeAspect="1" noChangeArrowheads="1"/>
          </p:cNvPicPr>
          <p:nvPr/>
        </p:nvPicPr>
        <p:blipFill>
          <a:blip r:embed="rId2" cstate="print"/>
          <a:srcRect t="4604"/>
          <a:stretch>
            <a:fillRect/>
          </a:stretch>
        </p:blipFill>
        <p:spPr bwMode="auto">
          <a:xfrm>
            <a:off x="3175" y="704850"/>
            <a:ext cx="9140825" cy="6164263"/>
          </a:xfrm>
          <a:prstGeom prst="rect">
            <a:avLst/>
          </a:prstGeom>
          <a:noFill/>
        </p:spPr>
      </p:pic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374650" y="103188"/>
            <a:ext cx="502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latin typeface="Tahoma" pitchFamily="34" charset="0"/>
                <a:ea typeface="ＭＳ Ｐゴシック" pitchFamily="50" charset="-128"/>
              </a:rPr>
              <a:t>X-band radar at research pier HORS</a:t>
            </a:r>
          </a:p>
        </p:txBody>
      </p:sp>
    </p:spTree>
    <p:extLst>
      <p:ext uri="{BB962C8B-B14F-4D97-AF65-F5344CB8AC3E}">
        <p14:creationId xmlns:p14="http://schemas.microsoft.com/office/powerpoint/2010/main" val="78616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15-1596_IMG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t="56944" b="25000"/>
          <a:stretch>
            <a:fillRect/>
          </a:stretch>
        </p:blipFill>
        <p:spPr bwMode="auto">
          <a:xfrm>
            <a:off x="0" y="2190750"/>
            <a:ext cx="9144000" cy="12382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6627" name="Picture 3" descr="115-1576_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263" y="-34925"/>
            <a:ext cx="3124200" cy="2343150"/>
          </a:xfrm>
          <a:prstGeom prst="rect">
            <a:avLst/>
          </a:prstGeom>
          <a:noFill/>
        </p:spPr>
      </p:pic>
      <p:sp>
        <p:nvSpPr>
          <p:cNvPr id="2662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4800" y="228600"/>
            <a:ext cx="38862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  <p:pic>
        <p:nvPicPr>
          <p:cNvPr id="26629" name="Picture 5" descr="100-0010_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0"/>
            <a:ext cx="3048000" cy="2286000"/>
          </a:xfrm>
          <a:prstGeom prst="rect">
            <a:avLst/>
          </a:prstGeom>
          <a:noFill/>
        </p:spPr>
      </p:pic>
      <p:pic>
        <p:nvPicPr>
          <p:cNvPr id="26630" name="Picture 6" descr="114-1474_IMG"/>
          <p:cNvPicPr>
            <a:picLocks noChangeAspect="1" noChangeArrowheads="1"/>
          </p:cNvPicPr>
          <p:nvPr/>
        </p:nvPicPr>
        <p:blipFill>
          <a:blip r:embed="rId5" cstate="print">
            <a:lum contrast="-6000"/>
          </a:blip>
          <a:srcRect/>
          <a:stretch>
            <a:fillRect/>
          </a:stretch>
        </p:blipFill>
        <p:spPr bwMode="auto">
          <a:xfrm>
            <a:off x="0" y="3257550"/>
            <a:ext cx="4800600" cy="3600450"/>
          </a:xfrm>
          <a:prstGeom prst="rect">
            <a:avLst/>
          </a:prstGeom>
          <a:noFill/>
        </p:spPr>
      </p:pic>
      <p:pic>
        <p:nvPicPr>
          <p:cNvPr id="26631" name="Picture 7" descr="114-1476_IMG"/>
          <p:cNvPicPr>
            <a:picLocks noChangeAspect="1" noChangeArrowheads="1"/>
          </p:cNvPicPr>
          <p:nvPr/>
        </p:nvPicPr>
        <p:blipFill>
          <a:blip r:embed="rId6" cstate="print">
            <a:lum bright="18000"/>
          </a:blip>
          <a:srcRect/>
          <a:stretch>
            <a:fillRect/>
          </a:stretch>
        </p:blipFill>
        <p:spPr bwMode="auto">
          <a:xfrm>
            <a:off x="4343400" y="3249613"/>
            <a:ext cx="4800600" cy="3600450"/>
          </a:xfrm>
          <a:prstGeom prst="rect">
            <a:avLst/>
          </a:prstGeom>
          <a:noFill/>
        </p:spPr>
      </p:pic>
      <p:pic>
        <p:nvPicPr>
          <p:cNvPr id="26632" name="Picture 8" descr="114-1475_IMG"/>
          <p:cNvPicPr>
            <a:picLocks noChangeAspect="1" noChangeArrowheads="1"/>
          </p:cNvPicPr>
          <p:nvPr/>
        </p:nvPicPr>
        <p:blipFill>
          <a:blip r:embed="rId7" cstate="print">
            <a:lum bright="12000"/>
          </a:blip>
          <a:srcRect/>
          <a:stretch>
            <a:fillRect/>
          </a:stretch>
        </p:blipFill>
        <p:spPr bwMode="auto">
          <a:xfrm>
            <a:off x="1727200" y="3352800"/>
            <a:ext cx="4610100" cy="3457575"/>
          </a:xfrm>
          <a:prstGeom prst="rect">
            <a:avLst/>
          </a:prstGeom>
          <a:noFill/>
        </p:spPr>
      </p:pic>
      <p:pic>
        <p:nvPicPr>
          <p:cNvPr id="26633" name="Picture 9" descr="115-1568_IM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700" y="0"/>
            <a:ext cx="30480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07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/>
          <p:cNvGrpSpPr>
            <a:grpSpLocks/>
          </p:cNvGrpSpPr>
          <p:nvPr/>
        </p:nvGrpSpPr>
        <p:grpSpPr bwMode="auto">
          <a:xfrm>
            <a:off x="1332739" y="0"/>
            <a:ext cx="7232945" cy="6902450"/>
            <a:chOff x="1495" y="0"/>
            <a:chExt cx="4278" cy="4083"/>
          </a:xfrm>
        </p:grpSpPr>
        <p:pic>
          <p:nvPicPr>
            <p:cNvPr id="11469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b="17264"/>
            <a:stretch>
              <a:fillRect/>
            </a:stretch>
          </p:blipFill>
          <p:spPr bwMode="auto">
            <a:xfrm>
              <a:off x="1495" y="0"/>
              <a:ext cx="3658" cy="4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4692" name="Text Box 4"/>
            <p:cNvSpPr txBox="1">
              <a:spLocks noChangeArrowheads="1"/>
            </p:cNvSpPr>
            <p:nvPr/>
          </p:nvSpPr>
          <p:spPr bwMode="auto">
            <a:xfrm>
              <a:off x="3469" y="3445"/>
              <a:ext cx="2304" cy="5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ea typeface="ＭＳ Ｐゴシック" pitchFamily="50" charset="-128"/>
                </a:rPr>
                <a:t>Research </a:t>
              </a:r>
              <a:r>
                <a:rPr lang="en-US" altLang="ja-JP" sz="2800" dirty="0" smtClean="0">
                  <a:ea typeface="ＭＳ Ｐゴシック" pitchFamily="50" charset="-128"/>
                </a:rPr>
                <a:t>building</a:t>
              </a:r>
            </a:p>
            <a:p>
              <a:r>
                <a:rPr lang="en-US" altLang="ja-JP" sz="2800" dirty="0" smtClean="0">
                  <a:ea typeface="ＭＳ Ｐゴシック" pitchFamily="50" charset="-128"/>
                </a:rPr>
                <a:t>Radar: 17 m above M.S.L.</a:t>
              </a:r>
              <a:endParaRPr lang="en-US" altLang="ja-JP" sz="2800" dirty="0">
                <a:ea typeface="ＭＳ Ｐゴシック" pitchFamily="50" charset="-128"/>
              </a:endParaRPr>
            </a:p>
          </p:txBody>
        </p:sp>
        <p:sp>
          <p:nvSpPr>
            <p:cNvPr id="114693" name="Oval 5"/>
            <p:cNvSpPr>
              <a:spLocks noChangeArrowheads="1"/>
            </p:cNvSpPr>
            <p:nvPr/>
          </p:nvSpPr>
          <p:spPr bwMode="auto">
            <a:xfrm>
              <a:off x="3469" y="3129"/>
              <a:ext cx="394" cy="3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800"/>
            </a:p>
          </p:txBody>
        </p:sp>
        <p:sp>
          <p:nvSpPr>
            <p:cNvPr id="114695" name="Text Box 7"/>
            <p:cNvSpPr txBox="1">
              <a:spLocks noChangeArrowheads="1"/>
            </p:cNvSpPr>
            <p:nvPr/>
          </p:nvSpPr>
          <p:spPr bwMode="auto">
            <a:xfrm>
              <a:off x="3506" y="502"/>
              <a:ext cx="2036" cy="3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ea typeface="ＭＳ Ｐゴシック" pitchFamily="50" charset="-128"/>
                </a:rPr>
                <a:t>Pier tip: Thermometer</a:t>
              </a:r>
              <a:endParaRPr lang="en-US" altLang="ja-JP" sz="2800" dirty="0">
                <a:ea typeface="ＭＳ Ｐゴシック" pitchFamily="50" charset="-128"/>
              </a:endParaRPr>
            </a:p>
          </p:txBody>
        </p:sp>
        <p:sp>
          <p:nvSpPr>
            <p:cNvPr id="114696" name="Text Box 8"/>
            <p:cNvSpPr txBox="1">
              <a:spLocks noChangeArrowheads="1"/>
            </p:cNvSpPr>
            <p:nvPr/>
          </p:nvSpPr>
          <p:spPr bwMode="auto">
            <a:xfrm>
              <a:off x="1525" y="43"/>
              <a:ext cx="1255" cy="3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ea typeface="ＭＳ Ｐゴシック" pitchFamily="50" charset="-128"/>
                </a:rPr>
                <a:t>Pacific Ocean</a:t>
              </a:r>
            </a:p>
          </p:txBody>
        </p:sp>
      </p:grpSp>
      <p:sp>
        <p:nvSpPr>
          <p:cNvPr id="114701" name="Line 13"/>
          <p:cNvSpPr>
            <a:spLocks noChangeShapeType="1"/>
          </p:cNvSpPr>
          <p:nvPr/>
        </p:nvSpPr>
        <p:spPr bwMode="auto">
          <a:xfrm>
            <a:off x="4267200" y="1371600"/>
            <a:ext cx="0" cy="3505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 sz="2800"/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953908" y="968402"/>
            <a:ext cx="110158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>
                <a:ea typeface="ＭＳ Ｐゴシック" pitchFamily="50" charset="-128"/>
              </a:rPr>
              <a:t>400 m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4398125" y="1310163"/>
            <a:ext cx="334416" cy="33352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52326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l="53529" r="5688" b="14951"/>
          <a:stretch>
            <a:fillRect/>
          </a:stretch>
        </p:blipFill>
        <p:spPr bwMode="auto">
          <a:xfrm>
            <a:off x="7300634" y="2781300"/>
            <a:ext cx="1663854" cy="1871836"/>
          </a:xfrm>
          <a:prstGeom prst="rect">
            <a:avLst/>
          </a:prstGeom>
          <a:noFill/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51718" y="1628800"/>
            <a:ext cx="8640762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JRC JMA-3925-9</a:t>
            </a:r>
          </a:p>
          <a:p>
            <a:pPr>
              <a:lnSpc>
                <a:spcPct val="50000"/>
              </a:lnSpc>
            </a:pPr>
            <a:endParaRPr lang="en-US" altLang="ja-JP" sz="28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ntenna 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length ~ 2.9 m </a:t>
            </a:r>
          </a:p>
          <a:p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HH polarization</a:t>
            </a:r>
          </a:p>
          <a:p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ransmitter frequency	9410 </a:t>
            </a:r>
            <a:r>
              <a:rPr lang="en-US" altLang="ja-JP" sz="2800" dirty="0" err="1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Mhz</a:t>
            </a:r>
            <a:endParaRPr lang="en-US" altLang="ja-JP" sz="28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aximum power		25 kw 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120 NM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ulse width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0.08 ms 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0.8 ms</a:t>
            </a:r>
            <a:endParaRPr lang="en-US" altLang="ja-JP" sz="28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ulse 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frequency		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2080 Hz 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520 Hz</a:t>
            </a:r>
            <a:endParaRPr lang="en-US" altLang="ja-JP" sz="28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otation speed		ca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24 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rpm	 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~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2.5 s 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 rotation</a:t>
            </a:r>
          </a:p>
        </p:txBody>
      </p:sp>
      <p:pic>
        <p:nvPicPr>
          <p:cNvPr id="139268" name="Picture 4" descr="棚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992" y="75688"/>
            <a:ext cx="2000250" cy="2667000"/>
          </a:xfrm>
          <a:prstGeom prst="rect">
            <a:avLst/>
          </a:prstGeom>
          <a:noFill/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249693" y="6044965"/>
            <a:ext cx="6141681" cy="52322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Data </a:t>
            </a:r>
            <a:r>
              <a:rPr lang="en-US" altLang="ja-JP" sz="28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grabber (0.5Hz = 1 image / 2s</a:t>
            </a:r>
            <a:r>
              <a:rPr lang="en-US" altLang="ja-JP" sz="28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endParaRPr lang="en-US" altLang="ja-JP" sz="28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9270" name="Picture 6" descr="radar_hors"/>
          <p:cNvPicPr>
            <a:picLocks noChangeAspect="1" noChangeArrowheads="1"/>
          </p:cNvPicPr>
          <p:nvPr/>
        </p:nvPicPr>
        <p:blipFill>
          <a:blip r:embed="rId4" cstate="print"/>
          <a:srcRect l="19025" r="10982"/>
          <a:stretch>
            <a:fillRect/>
          </a:stretch>
        </p:blipFill>
        <p:spPr bwMode="auto">
          <a:xfrm>
            <a:off x="4234915" y="78532"/>
            <a:ext cx="2761733" cy="2664668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1187"/>
            <a:ext cx="3131840" cy="1273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490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C:\Users\YUKIKAWA\Desktop\資料－卒論用資料PPT (2)\スライド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65" y="469127"/>
            <a:ext cx="5832648" cy="631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G:\YUKIKAWA\研究関連（学士）\フィールドの写真\P1080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4162" y="3729161"/>
            <a:ext cx="3005540" cy="2254155"/>
          </a:xfrm>
          <a:prstGeom prst="rect">
            <a:avLst/>
          </a:prstGeom>
          <a:noFill/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A50B6-3F24-4570-89DB-09FCD2495A13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47648" y="63744"/>
            <a:ext cx="8746435" cy="7755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Thermometer chain installed at the tip of the pier</a:t>
            </a:r>
          </a:p>
          <a:p>
            <a:r>
              <a:rPr lang="en-US" altLang="ja-JP" sz="2800" dirty="0" smtClean="0">
                <a:latin typeface="+mn-lt"/>
              </a:rPr>
              <a:t>mean depth = 6.4 m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0722" y="1842133"/>
            <a:ext cx="273594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t</a:t>
            </a:r>
            <a:r>
              <a:rPr kumimoji="1" lang="en-US" altLang="ja-JP" sz="2800" dirty="0" smtClean="0"/>
              <a:t>idal range: 1.4 m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86368" y="766999"/>
            <a:ext cx="1420261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dirty="0"/>
              <a:t>p</a:t>
            </a:r>
            <a:r>
              <a:rPr lang="en-US" altLang="ja-JP" sz="2800" dirty="0" smtClean="0"/>
              <a:t>ier deck </a:t>
            </a:r>
            <a:endParaRPr kumimoji="1" lang="ja-JP" altLang="en-US" sz="2800" dirty="0"/>
          </a:p>
        </p:txBody>
      </p:sp>
      <p:pic>
        <p:nvPicPr>
          <p:cNvPr id="31745" name="Picture 1" descr="G:\YUKIKAWA\研究関連（学士）\フィールドの写真\P1080302.JPG"/>
          <p:cNvPicPr>
            <a:picLocks noChangeAspect="1" noChangeArrowheads="1"/>
          </p:cNvPicPr>
          <p:nvPr/>
        </p:nvPicPr>
        <p:blipFill>
          <a:blip r:embed="rId5" cstate="print"/>
          <a:srcRect l="1849" b="3873"/>
          <a:stretch>
            <a:fillRect/>
          </a:stretch>
        </p:blipFill>
        <p:spPr bwMode="auto">
          <a:xfrm>
            <a:off x="5831486" y="1363476"/>
            <a:ext cx="3179682" cy="2335568"/>
          </a:xfrm>
          <a:prstGeom prst="rect">
            <a:avLst/>
          </a:prstGeom>
          <a:noFill/>
        </p:spPr>
      </p:pic>
      <p:sp>
        <p:nvSpPr>
          <p:cNvPr id="13" name="テキスト ボックス 12"/>
          <p:cNvSpPr txBox="1"/>
          <p:nvPr/>
        </p:nvSpPr>
        <p:spPr>
          <a:xfrm>
            <a:off x="3271911" y="2743028"/>
            <a:ext cx="216219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thermometer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34724093"/>
      </p:ext>
    </p:extLst>
  </p:cSld>
  <p:clrMapOvr>
    <a:masterClrMapping/>
  </p:clrMapOvr>
  <p:transition xmlns:p14="http://schemas.microsoft.com/office/powerpoint/2010/main" advTm="149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262393" y="91452"/>
            <a:ext cx="8746435" cy="203132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latin typeface="+mn-lt"/>
              </a:rPr>
              <a:t>A front captured in a time exposure</a:t>
            </a:r>
          </a:p>
          <a:p>
            <a:endParaRPr lang="en-US" altLang="ja-JP" sz="2800" dirty="0">
              <a:latin typeface="+mn-lt"/>
            </a:endParaRPr>
          </a:p>
          <a:p>
            <a:endParaRPr lang="en-US" altLang="ja-JP" sz="2800" dirty="0" smtClean="0">
              <a:latin typeface="+mn-lt"/>
            </a:endParaRPr>
          </a:p>
          <a:p>
            <a:endParaRPr lang="en-US" altLang="ja-JP" sz="2800" dirty="0" smtClean="0">
              <a:latin typeface="+mn-lt"/>
            </a:endParaRPr>
          </a:p>
          <a:p>
            <a:pPr algn="r"/>
            <a:r>
              <a:rPr lang="en-US" altLang="ja-JP" sz="2800" dirty="0" smtClean="0">
                <a:latin typeface="+mn-lt"/>
              </a:rPr>
              <a:t>2013 July 30, 15:30</a:t>
            </a:r>
            <a:endParaRPr lang="ja-JP" altLang="en-US" sz="2800" dirty="0">
              <a:latin typeface="+mn-lt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262393" y="2017522"/>
            <a:ext cx="8457266" cy="4635872"/>
            <a:chOff x="-122411" y="1072512"/>
            <a:chExt cx="9198239" cy="5042038"/>
          </a:xfrm>
        </p:grpSpPr>
        <p:pic>
          <p:nvPicPr>
            <p:cNvPr id="4" name="図 3" descr="スライド3.JPG"/>
            <p:cNvPicPr/>
            <p:nvPr/>
          </p:nvPicPr>
          <p:blipFill>
            <a:blip r:embed="rId2" cstate="print">
              <a:lum bright="10000" contrast="-20000"/>
            </a:blip>
            <a:srcRect t="14068" b="12907"/>
            <a:stretch>
              <a:fillRect/>
            </a:stretch>
          </p:blipFill>
          <p:spPr>
            <a:xfrm>
              <a:off x="-122411" y="1072512"/>
              <a:ext cx="9198239" cy="5042038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011" y="1221131"/>
              <a:ext cx="8537317" cy="4268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33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2282</TotalTime>
  <Words>416</Words>
  <Application>Microsoft Macintosh PowerPoint</Application>
  <PresentationFormat>On-screen Show (4:3)</PresentationFormat>
  <Paragraphs>114</Paragraphs>
  <Slides>20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テーマ</vt:lpstr>
      <vt:lpstr>数式</vt:lpstr>
      <vt:lpstr>Coastal fronts and water temperature variation observed at the research pier HORS  Satoshi Takewaka, University of Tsukuba, Japan</vt:lpstr>
      <vt:lpstr>X-band radar at the research pier HORS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Remarks</vt:lpstr>
    </vt:vector>
  </TitlesOfParts>
  <Company>筑波大学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fronts and water temperature variation observed at research pier HORS  Satoshi Takewaka, University of Tsukuba, Japan</dc:title>
  <dc:creator>takewaka</dc:creator>
  <cp:lastModifiedBy>Brian Rasmussen</cp:lastModifiedBy>
  <cp:revision>46</cp:revision>
  <dcterms:created xsi:type="dcterms:W3CDTF">2015-07-14T13:24:41Z</dcterms:created>
  <dcterms:modified xsi:type="dcterms:W3CDTF">2015-07-21T22:55:51Z</dcterms:modified>
</cp:coreProperties>
</file>