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-10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CD0634-13C8-4E5C-AF58-75AEA40B6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7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90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01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2" y="4267200"/>
            <a:ext cx="12185649" cy="2590800"/>
            <a:chOff x="2" y="2688"/>
            <a:chExt cx="5758" cy="1632"/>
          </a:xfrm>
        </p:grpSpPr>
        <p:sp>
          <p:nvSpPr>
            <p:cNvPr id="2160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60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60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3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8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6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9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8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1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2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5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4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87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0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3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0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61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61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1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61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61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61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61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0839" name="Rectangle 7"/>
          <p:cNvSpPr>
            <a:spLocks noChangeArrowheads="1"/>
          </p:cNvSpPr>
          <p:nvPr userDrawn="1"/>
        </p:nvSpPr>
        <p:spPr bwMode="auto">
          <a:xfrm>
            <a:off x="2438400" y="411164"/>
            <a:ext cx="7628467" cy="122237"/>
          </a:xfrm>
          <a:prstGeom prst="rect">
            <a:avLst/>
          </a:prstGeom>
          <a:solidFill>
            <a:srgbClr val="969696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73" name="Picture 5" descr="ONR-logo-transparent.gi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115888"/>
            <a:ext cx="193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4" descr="sio_color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363201" y="1"/>
            <a:ext cx="133561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697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178" y="2073216"/>
            <a:ext cx="75130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Phase Resolved X-Band Wave Inversions in Multi-modal Seas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/>
              <a:t>SOMaR-3 </a:t>
            </a:r>
            <a:r>
              <a:rPr lang="en-US" dirty="0"/>
              <a:t>July 14-17,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 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Eric Terrill, Tony de Paolo, Tom Cook, Sean Celona, Heidi </a:t>
            </a:r>
            <a:r>
              <a:rPr lang="en-US" dirty="0" err="1" smtClean="0">
                <a:solidFill>
                  <a:srgbClr val="FFFFFF"/>
                </a:solidFill>
              </a:rPr>
              <a:t>Batchelor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Scripps Institution of Oceanography – UCSD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La Jolla, CA</a:t>
            </a:r>
          </a:p>
        </p:txBody>
      </p:sp>
    </p:spTree>
    <p:extLst>
      <p:ext uri="{BB962C8B-B14F-4D97-AF65-F5344CB8AC3E}">
        <p14:creationId xmlns:p14="http://schemas.microsoft.com/office/powerpoint/2010/main" val="7385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" y="1181818"/>
            <a:ext cx="45806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SoCal 2013</a:t>
            </a:r>
          </a:p>
          <a:p>
            <a:r>
              <a:rPr lang="en-US" dirty="0" smtClean="0"/>
              <a:t>November 8-22, 2013</a:t>
            </a:r>
          </a:p>
          <a:p>
            <a:endParaRPr lang="en-US" dirty="0"/>
          </a:p>
          <a:p>
            <a:r>
              <a:rPr lang="en-US" dirty="0" smtClean="0"/>
              <a:t>Fixed location near San Clemente Island</a:t>
            </a:r>
          </a:p>
          <a:p>
            <a:endParaRPr lang="en-US" dirty="0"/>
          </a:p>
          <a:p>
            <a:r>
              <a:rPr lang="en-US" dirty="0" smtClean="0"/>
              <a:t>R/V Melville</a:t>
            </a:r>
          </a:p>
          <a:p>
            <a:r>
              <a:rPr lang="en-US" dirty="0" smtClean="0"/>
              <a:t>R/P FLIP</a:t>
            </a:r>
          </a:p>
          <a:p>
            <a:endParaRPr lang="en-US" dirty="0"/>
          </a:p>
          <a:p>
            <a:r>
              <a:rPr lang="en-US" dirty="0" smtClean="0"/>
              <a:t>SIO assets:</a:t>
            </a:r>
          </a:p>
          <a:p>
            <a:r>
              <a:rPr lang="en-US" dirty="0" smtClean="0"/>
              <a:t>Rutter/WAMOS II X-Band Systems</a:t>
            </a:r>
          </a:p>
          <a:p>
            <a:r>
              <a:rPr lang="en-US" dirty="0" smtClean="0"/>
              <a:t>Miniature wave buoys (GPS)</a:t>
            </a:r>
          </a:p>
          <a:p>
            <a:r>
              <a:rPr lang="en-US" dirty="0" smtClean="0"/>
              <a:t>Moored </a:t>
            </a:r>
            <a:r>
              <a:rPr lang="en-US" dirty="0" err="1" smtClean="0"/>
              <a:t>Datawell</a:t>
            </a:r>
            <a:r>
              <a:rPr lang="en-US" dirty="0" smtClean="0"/>
              <a:t> 0.9m </a:t>
            </a:r>
            <a:r>
              <a:rPr lang="en-US" dirty="0" err="1" smtClean="0"/>
              <a:t>Waverider</a:t>
            </a:r>
            <a:endParaRPr lang="en-US" dirty="0" smtClean="0"/>
          </a:p>
          <a:p>
            <a:r>
              <a:rPr lang="en-US" dirty="0" smtClean="0"/>
              <a:t>Airborne scanning LIDAR (MASS)</a:t>
            </a:r>
          </a:p>
          <a:p>
            <a:r>
              <a:rPr lang="en-US" dirty="0" smtClean="0"/>
              <a:t>ADCPs</a:t>
            </a:r>
          </a:p>
          <a:p>
            <a:r>
              <a:rPr lang="en-US" dirty="0" smtClean="0"/>
              <a:t>And many more instruments unrelated to this presentation…….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25" y="1024267"/>
            <a:ext cx="5346941" cy="56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6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7" t="2279" r="23294" b="7793"/>
          <a:stretch/>
        </p:blipFill>
        <p:spPr>
          <a:xfrm>
            <a:off x="6349042" y="1164565"/>
            <a:ext cx="5072332" cy="5106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83" y="1889185"/>
            <a:ext cx="4528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14, 2013 1600UTC</a:t>
            </a:r>
          </a:p>
          <a:p>
            <a:endParaRPr lang="en-US" dirty="0" smtClean="0"/>
          </a:p>
          <a:p>
            <a:r>
              <a:rPr lang="en-US" dirty="0" smtClean="0"/>
              <a:t>Bi-modal seas, SW swell, NW wind waves,</a:t>
            </a:r>
          </a:p>
          <a:p>
            <a:r>
              <a:rPr lang="en-US" dirty="0" smtClean="0"/>
              <a:t>overall Hs=1.18m</a:t>
            </a:r>
          </a:p>
          <a:p>
            <a:endParaRPr lang="en-US" dirty="0" smtClean="0"/>
          </a:p>
          <a:p>
            <a:r>
              <a:rPr lang="en-US" dirty="0" smtClean="0"/>
              <a:t>R/V Melville radar scan, LIDAR flight path, and wave inversion processing area shown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85" y="1078301"/>
            <a:ext cx="7315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332" y="1570008"/>
            <a:ext cx="3554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R/V Melville</a:t>
            </a:r>
          </a:p>
          <a:p>
            <a:endParaRPr lang="en-US" dirty="0"/>
          </a:p>
          <a:p>
            <a:r>
              <a:rPr lang="en-US" dirty="0" smtClean="0"/>
              <a:t>LIDAR X-Band comparison</a:t>
            </a:r>
          </a:p>
          <a:p>
            <a:endParaRPr lang="en-US" dirty="0"/>
          </a:p>
          <a:p>
            <a:r>
              <a:rPr lang="en-US" dirty="0" smtClean="0"/>
              <a:t>R=0.78</a:t>
            </a:r>
          </a:p>
          <a:p>
            <a:endParaRPr lang="en-US" dirty="0"/>
          </a:p>
          <a:p>
            <a:r>
              <a:rPr lang="en-US" dirty="0" smtClean="0"/>
              <a:t>X-Band does a better job of detecting both wave systems due to position of processing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0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6709"/>
            <a:ext cx="6827520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89" y="1621766"/>
            <a:ext cx="292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Inversion still does not get all of the low frequency south swell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7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642" y="1371601"/>
            <a:ext cx="251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R/P FLIP</a:t>
            </a:r>
          </a:p>
          <a:p>
            <a:endParaRPr lang="en-US" dirty="0"/>
          </a:p>
          <a:p>
            <a:r>
              <a:rPr lang="en-US" dirty="0" smtClean="0"/>
              <a:t>Range resolution = 3m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2431" r="23979" b="7945"/>
          <a:stretch/>
        </p:blipFill>
        <p:spPr>
          <a:xfrm>
            <a:off x="3795622" y="600294"/>
            <a:ext cx="6064370" cy="61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3" y="1259457"/>
            <a:ext cx="5852160" cy="438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99" y="1259457"/>
            <a:ext cx="585216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0906" y="603849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860" y="1121434"/>
            <a:ext cx="111798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study of R/P FLIP X-Band wave inversions - November 14, 2013 1700UTC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Multi-modal seas present an interesting challenge in recreating sea surface elevation maps from X-Band backscatter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inversion accuracy has a large dependence on look angle, or where the processing area 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LIDAR comparisons from over 65 aircraft flights can be as high as R=0.85, or can be very uncorrelated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factors in success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wave height (Hs)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LIDAR data is higher resolution and contains much higher wavenumber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X-Band wave inversion is band limited due to lack of SNR at very low, and very high wavenumbers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will attempt to analyze wave inversion quality over multiple processing areas at different azimuths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2583" r="24065" b="7337"/>
          <a:stretch/>
        </p:blipFill>
        <p:spPr>
          <a:xfrm>
            <a:off x="5624423" y="1095554"/>
            <a:ext cx="5471955" cy="5546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55" y="1595887"/>
            <a:ext cx="4692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areas are all 256x256 pixels at angles of:</a:t>
            </a:r>
          </a:p>
          <a:p>
            <a:pPr lvl="1"/>
            <a:r>
              <a:rPr lang="en-US" dirty="0" smtClean="0"/>
              <a:t>180</a:t>
            </a:r>
          </a:p>
          <a:p>
            <a:pPr lvl="1"/>
            <a:r>
              <a:rPr lang="en-US" dirty="0" smtClean="0"/>
              <a:t>210</a:t>
            </a:r>
          </a:p>
          <a:p>
            <a:pPr lvl="1"/>
            <a:r>
              <a:rPr lang="en-US" dirty="0" smtClean="0"/>
              <a:t>240</a:t>
            </a:r>
          </a:p>
          <a:p>
            <a:pPr lvl="1"/>
            <a:r>
              <a:rPr lang="en-US" dirty="0" smtClean="0"/>
              <a:t>270</a:t>
            </a:r>
          </a:p>
          <a:p>
            <a:pPr lvl="1"/>
            <a:r>
              <a:rPr lang="en-US" dirty="0" smtClean="0"/>
              <a:t>300</a:t>
            </a:r>
          </a:p>
          <a:p>
            <a:pPr lvl="1"/>
            <a:r>
              <a:rPr lang="en-US" dirty="0" smtClean="0"/>
              <a:t>325</a:t>
            </a:r>
          </a:p>
          <a:p>
            <a:r>
              <a:rPr lang="en-US" dirty="0" smtClean="0"/>
              <a:t>Wave inversions and 2-D directional spectra are computed in each processing area</a:t>
            </a:r>
          </a:p>
        </p:txBody>
      </p:sp>
    </p:spTree>
    <p:extLst>
      <p:ext uri="{BB962C8B-B14F-4D97-AF65-F5344CB8AC3E}">
        <p14:creationId xmlns:p14="http://schemas.microsoft.com/office/powerpoint/2010/main" val="11996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13826" b="3023"/>
          <a:stretch/>
        </p:blipFill>
        <p:spPr>
          <a:xfrm>
            <a:off x="6607832" y="1164566"/>
            <a:ext cx="5158597" cy="537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5" t="3237" r="21363" b="5924"/>
          <a:stretch/>
        </p:blipFill>
        <p:spPr>
          <a:xfrm>
            <a:off x="460352" y="1164565"/>
            <a:ext cx="5646109" cy="5372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180 degrees azimuth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210 degrees azimuth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3646" r="22436" b="6426"/>
          <a:stretch/>
        </p:blipFill>
        <p:spPr>
          <a:xfrm>
            <a:off x="577969" y="1319841"/>
            <a:ext cx="5296619" cy="5106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t="2886" r="23756" b="7186"/>
          <a:stretch/>
        </p:blipFill>
        <p:spPr>
          <a:xfrm>
            <a:off x="6719977" y="1319842"/>
            <a:ext cx="5020574" cy="51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94" y="1604093"/>
            <a:ext cx="5943600" cy="418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285" y="1475117"/>
            <a:ext cx="5495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 and Ship Motion Forecasting (ESMF)</a:t>
            </a:r>
          </a:p>
          <a:p>
            <a:r>
              <a:rPr lang="en-US" dirty="0" smtClean="0"/>
              <a:t>September 9-17, 2013</a:t>
            </a:r>
          </a:p>
          <a:p>
            <a:endParaRPr lang="en-US" dirty="0"/>
          </a:p>
          <a:p>
            <a:r>
              <a:rPr lang="en-US" dirty="0" smtClean="0"/>
              <a:t>R/V Melville track shown to the right</a:t>
            </a:r>
          </a:p>
          <a:p>
            <a:endParaRPr lang="en-US" dirty="0"/>
          </a:p>
          <a:p>
            <a:r>
              <a:rPr lang="en-US" dirty="0" smtClean="0"/>
              <a:t>SIO assets:</a:t>
            </a:r>
          </a:p>
          <a:p>
            <a:r>
              <a:rPr lang="en-US" dirty="0" smtClean="0"/>
              <a:t>Rutter/WAMOS II X-Band System</a:t>
            </a:r>
          </a:p>
          <a:p>
            <a:r>
              <a:rPr lang="en-US" dirty="0" smtClean="0"/>
              <a:t>5-point bow laser array</a:t>
            </a:r>
          </a:p>
          <a:p>
            <a:r>
              <a:rPr lang="en-US" dirty="0" smtClean="0"/>
              <a:t>Miniature wave buoys (GPS)</a:t>
            </a:r>
          </a:p>
          <a:p>
            <a:r>
              <a:rPr lang="en-US" dirty="0" err="1" smtClean="0"/>
              <a:t>Datawell</a:t>
            </a:r>
            <a:r>
              <a:rPr lang="en-US" dirty="0" smtClean="0"/>
              <a:t> 0.7m </a:t>
            </a:r>
            <a:r>
              <a:rPr lang="en-US" dirty="0" err="1" smtClean="0"/>
              <a:t>Waveriders</a:t>
            </a:r>
            <a:endParaRPr lang="en-US" dirty="0" smtClean="0"/>
          </a:p>
          <a:p>
            <a:r>
              <a:rPr lang="en-US" dirty="0" smtClean="0"/>
              <a:t>Airborne scanning LIDAR (MASS)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6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240 degrees azimuth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3412" r="22521" b="6357"/>
          <a:stretch/>
        </p:blipFill>
        <p:spPr>
          <a:xfrm>
            <a:off x="672859" y="1319841"/>
            <a:ext cx="5262113" cy="5124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3350" r="22780" b="7330"/>
          <a:stretch/>
        </p:blipFill>
        <p:spPr>
          <a:xfrm>
            <a:off x="6511930" y="1345287"/>
            <a:ext cx="5211369" cy="50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270 degrees azimuth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t="3646" r="21503" b="7794"/>
          <a:stretch/>
        </p:blipFill>
        <p:spPr>
          <a:xfrm>
            <a:off x="500331" y="1380226"/>
            <a:ext cx="5483263" cy="5124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3268" r="22694" b="6500"/>
          <a:stretch/>
        </p:blipFill>
        <p:spPr>
          <a:xfrm>
            <a:off x="6564702" y="1380226"/>
            <a:ext cx="5124091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300 degrees azimuth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t="2887" r="22522" b="6122"/>
          <a:stretch/>
        </p:blipFill>
        <p:spPr>
          <a:xfrm>
            <a:off x="646981" y="1380226"/>
            <a:ext cx="5322498" cy="516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3236" r="22041" b="6076"/>
          <a:stretch/>
        </p:blipFill>
        <p:spPr>
          <a:xfrm>
            <a:off x="6556075" y="1380226"/>
            <a:ext cx="5296619" cy="51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061" y="703384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Area at 325 degrees azimuth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t="3798" r="22608" b="5819"/>
          <a:stretch/>
        </p:blipFill>
        <p:spPr>
          <a:xfrm>
            <a:off x="603847" y="1345721"/>
            <a:ext cx="5339751" cy="5132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013" r="14307" b="4403"/>
          <a:stretch/>
        </p:blipFill>
        <p:spPr>
          <a:xfrm>
            <a:off x="6495687" y="1345721"/>
            <a:ext cx="5167217" cy="51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 t="3494" r="23122" b="6882"/>
          <a:stretch/>
        </p:blipFill>
        <p:spPr>
          <a:xfrm>
            <a:off x="5909095" y="1026543"/>
            <a:ext cx="6012611" cy="5730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091" y="1837425"/>
            <a:ext cx="4796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2-D Wavenumber Spectrum</a:t>
            </a:r>
          </a:p>
          <a:p>
            <a:endParaRPr lang="en-US" dirty="0"/>
          </a:p>
          <a:p>
            <a:r>
              <a:rPr lang="en-US" dirty="0" smtClean="0"/>
              <a:t>6 sectors, 30 degrees wide</a:t>
            </a:r>
          </a:p>
          <a:p>
            <a:endParaRPr lang="en-US" dirty="0"/>
          </a:p>
          <a:p>
            <a:r>
              <a:rPr lang="en-US" dirty="0" smtClean="0"/>
              <a:t>Compute relative, normalized, power in each sector, using each X-Band processing area/azimuth angle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4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2734" r="7085" b="4709"/>
          <a:stretch/>
        </p:blipFill>
        <p:spPr>
          <a:xfrm>
            <a:off x="3485071" y="1337095"/>
            <a:ext cx="8410755" cy="525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25" y="1690777"/>
            <a:ext cx="275182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Normalized power by look angle</a:t>
            </a:r>
          </a:p>
          <a:p>
            <a:endParaRPr lang="en-US" dirty="0"/>
          </a:p>
          <a:p>
            <a:r>
              <a:rPr lang="en-US" dirty="0" smtClean="0"/>
              <a:t>X-axis is processing box angle</a:t>
            </a:r>
          </a:p>
          <a:p>
            <a:endParaRPr lang="en-US" dirty="0"/>
          </a:p>
          <a:p>
            <a:r>
              <a:rPr lang="en-US" dirty="0" smtClean="0"/>
              <a:t>Y-axis is normalized power in each of the following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165-195 (dark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195-225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225-255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255-285 (black)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285-315 (cyan)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315-345 (yellow)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9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140" y="1604513"/>
            <a:ext cx="1045029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Preliminary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three wave modes sensed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South swell from 210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Southwest swell from 255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 waves from 295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of the processing areas/angles see all three modes, the best being 180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we look more and more into the wind, the swells tend to diminish, one-by-one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this case, the best look angle to sense all modes is into the south swell</a:t>
            </a:r>
          </a:p>
        </p:txBody>
      </p:sp>
    </p:spTree>
    <p:extLst>
      <p:ext uri="{BB962C8B-B14F-4D97-AF65-F5344CB8AC3E}">
        <p14:creationId xmlns:p14="http://schemas.microsoft.com/office/powerpoint/2010/main" val="265465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28" y="1414732"/>
            <a:ext cx="675056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Ongoing and Future Work</a:t>
            </a:r>
          </a:p>
          <a:p>
            <a:endParaRPr lang="en-US" sz="2400" dirty="0"/>
          </a:p>
          <a:p>
            <a:r>
              <a:rPr lang="en-US" dirty="0" smtClean="0"/>
              <a:t>Continue working on our huge database of X-band radar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HiRes</a:t>
            </a:r>
            <a:r>
              <a:rPr lang="en-US" dirty="0" smtClean="0"/>
              <a:t> 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River Inlet 2012 (my talk Thursday)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Mouth of the Columbia River 2013 (my talk Thursday)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ESMF 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SoCal 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Western Scotland/North </a:t>
            </a:r>
            <a:r>
              <a:rPr lang="en-US" smtClean="0"/>
              <a:t>Atlantic 2014</a:t>
            </a:r>
            <a:endParaRPr lang="en-US" dirty="0" smtClean="0"/>
          </a:p>
          <a:p>
            <a:r>
              <a:rPr lang="en-US" dirty="0" smtClean="0"/>
              <a:t>Potential collaboration with interested parties in the areas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Bathymetry</a:t>
            </a:r>
          </a:p>
          <a:p>
            <a:endParaRPr lang="en-US" dirty="0"/>
          </a:p>
          <a:p>
            <a:r>
              <a:rPr lang="en-US" dirty="0" smtClean="0"/>
              <a:t>Kelvin Hughes </a:t>
            </a:r>
            <a:r>
              <a:rPr lang="en-US" dirty="0" err="1" smtClean="0"/>
              <a:t>SharpEye</a:t>
            </a:r>
            <a:r>
              <a:rPr lang="en-US" dirty="0" smtClean="0"/>
              <a:t> Coherent Radar now on site at SIO!</a:t>
            </a:r>
          </a:p>
        </p:txBody>
      </p:sp>
    </p:spTree>
    <p:extLst>
      <p:ext uri="{BB962C8B-B14F-4D97-AF65-F5344CB8AC3E}">
        <p14:creationId xmlns:p14="http://schemas.microsoft.com/office/powerpoint/2010/main" val="77288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6470" y="1300641"/>
            <a:ext cx="54714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Environment and Ship Motion Forecasting (ESMF)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14, 2013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Location: 	south of Santa Rosa Island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Winds:	early 12 m/s wind spike from the WNW, then light and variable, then a sharp increase to 14 m/s WNW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Waves: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bi-modal, decreasing 13 seconds 270 degrees, rising south swell 18-20 seconds degrees, combined significant wave from 2 to 2.5 meters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07" y="1300641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24102"/>
          <a:stretch/>
        </p:blipFill>
        <p:spPr bwMode="auto">
          <a:xfrm>
            <a:off x="5790618" y="979098"/>
            <a:ext cx="5509985" cy="569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 rot="1624932">
            <a:off x="7506332" y="3288579"/>
            <a:ext cx="736353" cy="755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671" y="1500996"/>
            <a:ext cx="5011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11.6 m/s from 292 degrees</a:t>
            </a:r>
          </a:p>
          <a:p>
            <a:endParaRPr lang="en-US" dirty="0" smtClean="0"/>
          </a:p>
          <a:p>
            <a:r>
              <a:rPr lang="en-US" dirty="0" smtClean="0"/>
              <a:t>LIDAR flight path is going upwind</a:t>
            </a:r>
          </a:p>
          <a:p>
            <a:endParaRPr lang="en-US" dirty="0" smtClean="0"/>
          </a:p>
          <a:p>
            <a:r>
              <a:rPr lang="en-US" dirty="0" smtClean="0"/>
              <a:t>X-Band processing box is also oriented upwind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15" y="1168016"/>
            <a:ext cx="6959792" cy="5422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057" y="1613140"/>
            <a:ext cx="3795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LIDAR data on top, shows wind waves and south swell</a:t>
            </a:r>
          </a:p>
          <a:p>
            <a:endParaRPr lang="en-US" dirty="0"/>
          </a:p>
          <a:p>
            <a:r>
              <a:rPr lang="en-US" dirty="0" smtClean="0"/>
              <a:t>X-Band wave inversion does not show the south swell since it is imaging along the crests, rather than imaging perpendicular to the crests</a:t>
            </a:r>
          </a:p>
          <a:p>
            <a:endParaRPr lang="en-US" dirty="0"/>
          </a:p>
          <a:p>
            <a:r>
              <a:rPr lang="en-US" dirty="0" smtClean="0"/>
              <a:t>2-D correlation R = 0.60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4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6" y="1289649"/>
            <a:ext cx="6349042" cy="5093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81" y="1570007"/>
            <a:ext cx="483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lack of low frequency (south swell) components is evident in the wave number spectra derived from the LIDAR (black) and X-Band (red).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 r="24616" b="5712"/>
          <a:stretch/>
        </p:blipFill>
        <p:spPr bwMode="auto">
          <a:xfrm>
            <a:off x="5933750" y="1039554"/>
            <a:ext cx="5246084" cy="5594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487" y="1716657"/>
            <a:ext cx="4467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day, a little later</a:t>
            </a:r>
          </a:p>
          <a:p>
            <a:endParaRPr lang="en-US" dirty="0"/>
          </a:p>
          <a:p>
            <a:r>
              <a:rPr lang="en-US" dirty="0" smtClean="0"/>
              <a:t>X-Band processing box placed downwind,</a:t>
            </a:r>
          </a:p>
          <a:p>
            <a:r>
              <a:rPr lang="en-US" dirty="0" smtClean="0"/>
              <a:t>but more oriented into the south swell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561552">
            <a:off x="9153976" y="4142593"/>
            <a:ext cx="736353" cy="755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74" y="1315527"/>
            <a:ext cx="6599207" cy="503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608" y="1673525"/>
            <a:ext cx="4157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are better, X-Band inversion is </a:t>
            </a:r>
          </a:p>
          <a:p>
            <a:r>
              <a:rPr lang="en-US" dirty="0" smtClean="0"/>
              <a:t>picking up the south swell to a greater extent</a:t>
            </a:r>
          </a:p>
          <a:p>
            <a:endParaRPr lang="en-US" dirty="0"/>
          </a:p>
          <a:p>
            <a:r>
              <a:rPr lang="en-US" dirty="0" smtClean="0"/>
              <a:t>Correlation R = 0.66</a:t>
            </a:r>
          </a:p>
          <a:p>
            <a:endParaRPr lang="en-US" dirty="0"/>
          </a:p>
          <a:p>
            <a:r>
              <a:rPr lang="en-US" dirty="0" smtClean="0"/>
              <a:t>Still room for </a:t>
            </a:r>
            <a:r>
              <a:rPr lang="en-US" dirty="0" err="1" smtClean="0"/>
              <a:t>improvment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7" y="1436297"/>
            <a:ext cx="6271404" cy="4886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112" y="1923690"/>
            <a:ext cx="442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Wavenumber spectrum compares better, but X-Band still doesn’t pick up enough south swell energy.</a:t>
            </a:r>
          </a:p>
        </p:txBody>
      </p:sp>
    </p:spTree>
    <p:extLst>
      <p:ext uri="{BB962C8B-B14F-4D97-AF65-F5344CB8AC3E}">
        <p14:creationId xmlns:p14="http://schemas.microsoft.com/office/powerpoint/2010/main" val="977740070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874</Words>
  <Application>Microsoft Macintosh PowerPoint</Application>
  <PresentationFormat>Custom</PresentationFormat>
  <Paragraphs>150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tdepaolo</dc:creator>
  <cp:lastModifiedBy>Brian Rasmussen</cp:lastModifiedBy>
  <cp:revision>32</cp:revision>
  <dcterms:created xsi:type="dcterms:W3CDTF">2015-07-08T17:51:30Z</dcterms:created>
  <dcterms:modified xsi:type="dcterms:W3CDTF">2015-07-21T22:51:09Z</dcterms:modified>
</cp:coreProperties>
</file>